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270" r:id="rId2"/>
    <p:sldId id="271" r:id="rId3"/>
    <p:sldId id="256" r:id="rId4"/>
    <p:sldId id="266" r:id="rId5"/>
    <p:sldId id="272" r:id="rId6"/>
    <p:sldId id="269" r:id="rId7"/>
    <p:sldId id="273" r:id="rId8"/>
    <p:sldId id="274" r:id="rId9"/>
    <p:sldId id="276" r:id="rId10"/>
    <p:sldId id="264" r:id="rId11"/>
    <p:sldId id="265" r:id="rId12"/>
    <p:sldId id="275" r:id="rId13"/>
    <p:sldId id="277" r:id="rId14"/>
    <p:sldId id="278" r:id="rId15"/>
    <p:sldId id="279" r:id="rId16"/>
    <p:sldId id="280" r:id="rId17"/>
    <p:sldId id="259" r:id="rId18"/>
    <p:sldId id="288" r:id="rId19"/>
    <p:sldId id="281" r:id="rId20"/>
    <p:sldId id="282" r:id="rId21"/>
    <p:sldId id="284" r:id="rId22"/>
    <p:sldId id="283" r:id="rId23"/>
    <p:sldId id="289" r:id="rId24"/>
    <p:sldId id="295" r:id="rId25"/>
    <p:sldId id="285" r:id="rId26"/>
    <p:sldId id="290" r:id="rId27"/>
    <p:sldId id="291" r:id="rId28"/>
    <p:sldId id="292" r:id="rId29"/>
    <p:sldId id="293" r:id="rId30"/>
    <p:sldId id="286" r:id="rId31"/>
    <p:sldId id="262" r:id="rId32"/>
    <p:sldId id="29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349927-FE56-FF4F-8E7B-EB0F2A931456}" v="10" dt="2025-10-15T10:30:23.5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4"/>
    <p:restoredTop sz="94799"/>
  </p:normalViewPr>
  <p:slideViewPr>
    <p:cSldViewPr snapToGrid="0">
      <p:cViewPr varScale="1">
        <p:scale>
          <a:sx n="120" d="100"/>
          <a:sy n="120" d="100"/>
        </p:scale>
        <p:origin x="2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8936C-A665-D643-82B2-FBEEA565F87D}" type="datetimeFigureOut">
              <a:rPr lang="en-PL" smtClean="0"/>
              <a:t>22/10/2025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63E6A-0AE7-3244-B105-59B2DE698F05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229853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63E6A-0AE7-3244-B105-59B2DE698F05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7860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63E6A-0AE7-3244-B105-59B2DE698F05}" type="slidenum">
              <a:rPr lang="en-PL" smtClean="0"/>
              <a:t>23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181577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Symb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22E3F08-7394-6F87-C44C-713772C0C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B98B4FB-9571-1063-BC86-6D3D656FF3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391895" y="4309675"/>
            <a:ext cx="1802861" cy="3302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100" b="0" i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05.20.2025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E0F88D-4CF5-6CC3-806C-1DB2C3834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971" y="5582539"/>
            <a:ext cx="2292709" cy="704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A1233D-0405-1073-D73C-306EDC78FFBF}"/>
              </a:ext>
            </a:extLst>
          </p:cNvPr>
          <p:cNvSpPr txBox="1"/>
          <p:nvPr/>
        </p:nvSpPr>
        <p:spPr>
          <a:xfrm>
            <a:off x="4399722" y="742122"/>
            <a:ext cx="914400" cy="914400"/>
          </a:xfrm>
          <a:prstGeom prst="rect">
            <a:avLst/>
          </a:prstGeom>
        </p:spPr>
        <p:txBody>
          <a:bodyPr vert="horz" wrap="none" lIns="91440" tIns="45720" rIns="91440" bIns="0" rtlCol="0" anchor="b" anchorCtr="0"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3EB64037-ED53-096F-DF90-B16822E6C4A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99722" y="2227433"/>
            <a:ext cx="7593495" cy="202982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5500"/>
              </a:lnSpc>
              <a:spcBef>
                <a:spcPts val="100"/>
              </a:spcBef>
              <a:defRPr sz="6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THIS IS A TITLE</a:t>
            </a:r>
          </a:p>
          <a:p>
            <a:pPr lvl="0"/>
            <a:r>
              <a:rPr lang="en-US" dirty="0"/>
              <a:t>WITH SECOND LINE</a:t>
            </a:r>
          </a:p>
        </p:txBody>
      </p:sp>
    </p:spTree>
    <p:extLst>
      <p:ext uri="{BB962C8B-B14F-4D97-AF65-F5344CB8AC3E}">
        <p14:creationId xmlns:p14="http://schemas.microsoft.com/office/powerpoint/2010/main" val="3266938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vider_White_Pla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4A83C7-9DAE-85A2-A5BF-46067C16B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9771A14-C5D1-B330-D02E-FCAC9DF78E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4160" y="1937492"/>
            <a:ext cx="11927840" cy="3282749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defRPr sz="5400" b="0" i="0" spc="0" baseline="0">
                <a:solidFill>
                  <a:schemeClr val="bg1"/>
                </a:solidFill>
                <a:latin typeface="Impact" panose="020B080603090205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THIS IS A DIVIDER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58922F-549B-1F55-240A-26CFC1A7F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77" y="280481"/>
            <a:ext cx="1267447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523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51391C-C9C6-2D14-64DC-4915DCB09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91FE7C-04F3-59C4-9E98-D48306B77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AE7DA6D-9CF1-08E6-EE50-F66E6CE019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2870D75-A5AE-3D76-F666-C0E98D11FF3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11335131" cy="3846195"/>
          </a:xfrm>
        </p:spPr>
        <p:txBody>
          <a:bodyPr>
            <a:noAutofit/>
          </a:bodyPr>
          <a:lstStyle>
            <a:lvl1pPr marL="63500" indent="-6350">
              <a:tabLst/>
              <a:defRPr sz="1800" b="1"/>
            </a:lvl1pPr>
            <a:lvl2pPr marL="246063" indent="-182563">
              <a:tabLst/>
              <a:defRPr/>
            </a:lvl2pPr>
            <a:lvl3pPr marL="519113" indent="-182563">
              <a:tabLst/>
              <a:defRPr/>
            </a:lvl3pPr>
            <a:lvl4pPr marL="809625" indent="-190500">
              <a:tabLst/>
              <a:defRPr/>
            </a:lvl4pPr>
            <a:lvl5pPr marL="1087438" indent="-190500"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DAF651-1847-05CB-DD76-03176A5C2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E259E6-DA29-2751-81E2-7443449D0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34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Sing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79E1221-DFA9-8E4F-2592-AB3591AFD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11335131" cy="3846195"/>
          </a:xfrm>
        </p:spPr>
        <p:txBody>
          <a:bodyPr>
            <a:noAutofit/>
          </a:bodyPr>
          <a:lstStyle>
            <a:lvl1pPr marL="63500" indent="-6350">
              <a:tabLst/>
              <a:defRPr sz="1800" b="1"/>
            </a:lvl1pPr>
            <a:lvl2pPr marL="246063" indent="-182563">
              <a:tabLst/>
              <a:defRPr/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36FE98-4078-6414-C9E7-B1B4141B6C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9B1C92-3FBB-1E3A-EEF3-DAD5AAD437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8AB2DB3F-9FDE-E38A-FC95-FBEFD5633B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056A0C-5FA4-B2D1-4783-BEECB6C91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27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Text_Sing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152E60-60C9-0933-0C3C-8F64B489B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11335131" cy="3846195"/>
          </a:xfrm>
        </p:spPr>
        <p:txBody>
          <a:bodyPr>
            <a:noAutofit/>
          </a:bodyPr>
          <a:lstStyle>
            <a:lvl1pPr marL="63500" indent="-6350">
              <a:tabLst/>
              <a:defRPr b="1">
                <a:solidFill>
                  <a:schemeClr val="tx1"/>
                </a:solidFill>
              </a:defRPr>
            </a:lvl1pPr>
            <a:lvl2pPr marL="246063" indent="-182563">
              <a:tabLst/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08DB23D-3EA8-A2CB-6B72-7ADE20D328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66F47D8A-7658-F81B-D4C9-0AC6351E98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DF5912D5-9D24-D8C8-81DC-75C32F5D1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04306B-3920-0919-0EC5-F7D20087E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140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White_Text_Sing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A57050-9920-5A71-F718-D132D8642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11335131" cy="3846195"/>
          </a:xfrm>
        </p:spPr>
        <p:txBody>
          <a:bodyPr>
            <a:noAutofit/>
          </a:bodyPr>
          <a:lstStyle>
            <a:lvl1pPr marL="63500" indent="-6350">
              <a:tabLst/>
              <a:defRPr b="1">
                <a:solidFill>
                  <a:schemeClr val="tx1"/>
                </a:solidFill>
              </a:defRPr>
            </a:lvl1pPr>
            <a:lvl2pPr marL="246063" indent="-182563">
              <a:tabLst/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7142951-3777-EEA1-632C-2098B98A95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0E78FD9-1A4C-203F-E16E-00F8FE4809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2C8EFC79-0E4A-3C2E-D967-1A120E320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BA7FDE-CD06-ECDC-2E21-1DE7E7F5A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294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Dou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398DA4-1ECD-55E5-A6F0-B8CB76E5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5276088" cy="3846195"/>
          </a:xfrm>
        </p:spPr>
        <p:txBody>
          <a:bodyPr>
            <a:noAutofit/>
          </a:bodyPr>
          <a:lstStyle>
            <a:lvl1pPr marL="63500" indent="-6350">
              <a:tabLst/>
              <a:defRPr sz="1800" b="1"/>
            </a:lvl1pPr>
            <a:lvl2pPr marL="246063" indent="-182563">
              <a:tabLst/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9367" y="2011680"/>
            <a:ext cx="5682107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/>
            </a:lvl1pPr>
            <a:lvl2pPr marL="246063" indent="-182563">
              <a:tabLst/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F46757C-927B-D8D2-61B1-9E94F68630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DB2408B-67BE-5F80-31C0-4B71F67F6E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8033ED64-56D4-0DF8-603B-18AB9D47EA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19F9DF-3B97-FE8D-9E8B-9DA402295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5095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Doub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4E389A-C85D-D094-D969-CC9C2E285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C3AA426-BD51-EC04-92BD-B6E1471D21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5276088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 dirty="0"/>
            </a:lvl1pPr>
            <a:lvl2pPr marL="246063" indent="-182563">
              <a:tabLst/>
              <a:defRPr lang="en-US" dirty="0"/>
            </a:lvl2pPr>
            <a:lvl3pPr>
              <a:defRPr lang="en-US" dirty="0"/>
            </a:lvl3pPr>
            <a:lvl4pPr>
              <a:defRPr lang="en-US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E0D0AC5-4502-3BBE-EF7B-CBF91EEAEB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9367" y="2011680"/>
            <a:ext cx="5682107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/>
            </a:lvl1pPr>
            <a:lvl2pPr marL="246063" indent="-182563">
              <a:tabLst/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D1B2FCB-8145-FAFC-D7B3-8660BC3423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63AC630B-FD6F-8596-8420-1AA769AC87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93335792-9BBE-D858-34FB-7DAC641E27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08378F-422D-7ECA-61A0-664BEB0ED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3263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Text_Dou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DFDD147-23D7-C91C-A8E1-7ABC2ADA7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9BBF1E63-9711-D101-DEE3-B14074810B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5276088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>
                <a:solidFill>
                  <a:schemeClr val="tx1"/>
                </a:solidFill>
              </a:defRPr>
            </a:lvl1pPr>
            <a:lvl2pPr marL="246063" indent="-182563">
              <a:tabLst/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231F3E92-7707-E3F6-C6E9-D80AE92D9C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9367" y="2011680"/>
            <a:ext cx="5682107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>
                <a:solidFill>
                  <a:schemeClr val="tx1"/>
                </a:solidFill>
              </a:defRPr>
            </a:lvl1pPr>
            <a:lvl2pPr marL="246063" indent="-182563">
              <a:tabLst/>
              <a:defRPr lang="en-US">
                <a:solidFill>
                  <a:schemeClr val="tx1"/>
                </a:solidFill>
              </a:defRPr>
            </a:lvl2pPr>
            <a:lvl3pPr>
              <a:defRPr lang="en-US">
                <a:solidFill>
                  <a:schemeClr val="tx1"/>
                </a:solidFill>
              </a:defRPr>
            </a:lvl3pPr>
            <a:lvl4pPr>
              <a:defRPr lang="en-US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25DFD41-D2E0-B9FD-4028-1B6262D4A7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06542B38-E781-CF68-11BC-9C99F023E2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69D0DB37-43D8-CE71-95B9-9F9AFB96B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7B9F5-EA69-B6B0-1D04-20D37FFDD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2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White_Text_Doub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CFBBD6-1D6A-B9D5-455A-9BC415D37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80F20E1-6E80-766D-8517-C5FF02ADB12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5276088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>
                <a:solidFill>
                  <a:schemeClr val="tx1"/>
                </a:solidFill>
              </a:defRPr>
            </a:lvl1pPr>
            <a:lvl2pPr>
              <a:defRPr lang="en-US">
                <a:solidFill>
                  <a:schemeClr val="tx1"/>
                </a:solidFill>
              </a:defRPr>
            </a:lvl2pPr>
            <a:lvl3pPr>
              <a:defRPr lang="en-US">
                <a:solidFill>
                  <a:schemeClr val="tx1"/>
                </a:solidFill>
              </a:defRPr>
            </a:lvl3pPr>
            <a:lvl4pPr>
              <a:defRPr lang="en-US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83957CE-A355-BD69-996C-1AC0202E4C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9367" y="2011680"/>
            <a:ext cx="5682107" cy="384619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b="1">
                <a:solidFill>
                  <a:schemeClr val="tx1"/>
                </a:solidFill>
              </a:defRPr>
            </a:lvl1pPr>
            <a:lvl2pPr>
              <a:defRPr lang="en-US">
                <a:solidFill>
                  <a:schemeClr val="tx1"/>
                </a:solidFill>
              </a:defRPr>
            </a:lvl2pPr>
            <a:lvl3pPr>
              <a:defRPr lang="en-US">
                <a:solidFill>
                  <a:schemeClr val="tx1"/>
                </a:solidFill>
              </a:defRPr>
            </a:lvl3pPr>
            <a:lvl4pPr>
              <a:defRPr lang="en-US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CCBE452-AEF1-74DF-0230-6611C8E05E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23BC4AC-95AC-52F5-D886-5037596051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E332F178-498F-5CA6-02A7-49FF6E0247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3A69AD-B771-8E5A-355B-C4B91F6CA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7100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Tri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58B97E-95D1-563C-BDEC-93A7E7398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3441192" cy="4128008"/>
          </a:xfrm>
        </p:spPr>
        <p:txBody>
          <a:bodyPr>
            <a:noAutofit/>
          </a:bodyPr>
          <a:lstStyle>
            <a:lvl1pPr marL="63500" indent="-6350">
              <a:tabLst/>
              <a:defRPr sz="1600" b="1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0812" y="2011680"/>
            <a:ext cx="3441192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FA6893-73D0-7B0C-2812-172A5184FB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55280" y="2011680"/>
            <a:ext cx="3438144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 marL="246063" indent="-182563">
              <a:tabLst/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F6C13CF-41D5-A42B-B183-C7F7668D56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AFE48FC-E30E-CC6A-F9B5-DB22F4EA4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72B91E-2471-188F-31D6-F7D650734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81B6A3-5F7B-897D-C6CD-FD593AE89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74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6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White_Symbo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246130-5066-1A3E-292A-25D791D32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333090-1C48-D653-B6D8-381AF9129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395" y="5585126"/>
            <a:ext cx="2284285" cy="701501"/>
          </a:xfrm>
          <a:prstGeom prst="rect">
            <a:avLst/>
          </a:prstGeom>
        </p:spPr>
      </p:pic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F2B78D53-4945-451D-A6C7-1DF72C016D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391895" y="4309675"/>
            <a:ext cx="1802861" cy="3302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100" b="0" i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05.20.2025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A12B858-973E-4179-BDC3-66B2466C23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99722" y="2227433"/>
            <a:ext cx="7593495" cy="202982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ts val="5500"/>
              </a:lnSpc>
              <a:spcBef>
                <a:spcPts val="100"/>
              </a:spcBef>
              <a:defRPr sz="6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THIS IS A TITLE</a:t>
            </a:r>
          </a:p>
          <a:p>
            <a:pPr lvl="0"/>
            <a:r>
              <a:rPr lang="en-US" dirty="0"/>
              <a:t>WITH SECOND LINE</a:t>
            </a:r>
          </a:p>
        </p:txBody>
      </p:sp>
    </p:spTree>
    <p:extLst>
      <p:ext uri="{BB962C8B-B14F-4D97-AF65-F5344CB8AC3E}">
        <p14:creationId xmlns:p14="http://schemas.microsoft.com/office/powerpoint/2010/main" val="1077850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Text_Trip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FFBCCD-8E2D-BA3C-4BB0-E40F8B76C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3441192" cy="4128008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0812" y="2011680"/>
            <a:ext cx="3441192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FA6893-73D0-7B0C-2812-172A5184FB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55280" y="2011680"/>
            <a:ext cx="3438144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AEC0730-EFA0-B30F-E974-FF41A15E0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8049A424-3CFB-03A6-7392-510F8F06504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DE5030D7-5508-66C7-8BD8-E7A3E4AF71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6ADA44-194E-2E49-70F6-DE5C4B232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44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68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Text_Trip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209738-5805-5DA1-0259-9D794FD82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3441192" cy="4128008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 dirty="0">
                <a:solidFill>
                  <a:schemeClr val="tx1"/>
                </a:solidFill>
              </a:defRPr>
            </a:lvl1pPr>
            <a:lvl2pPr>
              <a:defRPr lang="en-US" sz="1400" dirty="0">
                <a:solidFill>
                  <a:schemeClr val="tx1"/>
                </a:solidFill>
              </a:defRPr>
            </a:lvl2pPr>
            <a:lvl3pPr>
              <a:defRPr lang="en-US" sz="1200" dirty="0">
                <a:solidFill>
                  <a:schemeClr val="tx1"/>
                </a:solidFill>
              </a:defRPr>
            </a:lvl3pPr>
            <a:lvl4pPr>
              <a:defRPr lang="en-US" sz="1100" dirty="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0812" y="2011680"/>
            <a:ext cx="3441192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FA6893-73D0-7B0C-2812-172A5184FB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55280" y="2011680"/>
            <a:ext cx="3438144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 b="1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9F0CFF4-709F-105C-D167-FFB618A552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8D941B9B-326C-3E3D-72BE-D67F17D5008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931406A1-A8B0-F5C9-6B26-CA4059921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25A812-877D-EC1E-FABF-7E9375E8C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23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68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White_Text_Trip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7BDC97-8F2E-9E59-9612-C74661B05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6344" y="2011680"/>
            <a:ext cx="3441192" cy="4128008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5AD782A-0D11-8189-D146-DAD87543D0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0812" y="2011680"/>
            <a:ext cx="3441192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FA6893-73D0-7B0C-2812-172A5184FB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55280" y="2011680"/>
            <a:ext cx="3438144" cy="4123944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600">
                <a:solidFill>
                  <a:schemeClr val="tx1"/>
                </a:solidFill>
              </a:defRPr>
            </a:lvl1pPr>
            <a:lvl2pPr>
              <a:defRPr lang="en-US" sz="1400">
                <a:solidFill>
                  <a:schemeClr val="tx1"/>
                </a:solidFill>
              </a:defRPr>
            </a:lvl2pPr>
            <a:lvl3pPr>
              <a:defRPr lang="en-US" sz="1200">
                <a:solidFill>
                  <a:schemeClr val="tx1"/>
                </a:solidFill>
              </a:defRPr>
            </a:lvl3pPr>
            <a:lvl4pPr>
              <a:defRPr lang="en-US" sz="1100">
                <a:solidFill>
                  <a:schemeClr val="tx1"/>
                </a:solidFill>
              </a:defRPr>
            </a:lvl4pPr>
            <a:lvl5pPr>
              <a:defRPr lang="en-US"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B938BB-2719-43D0-1962-07BEEEDF5E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4A22B42-2B8F-02D4-A819-6E477D6E2E7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48569E22-3AEA-28B8-E298-4C8BA8207D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C8427-DCD2-196F-27BC-CB384245D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7336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68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Chart-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D7FDED-5512-F555-E4BD-A81F13B40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D13F35D-E9C6-F8EF-D37D-929D32EC710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5763" y="2350010"/>
            <a:ext cx="11444288" cy="350786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 dirty="0"/>
              <a:t>Click icon to add chart/table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2A12DAA-D2A6-FA86-BE7D-AB7C3D51FD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B724920-7434-FD2A-4708-769A9F7444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E594F9B0-7D9B-81AC-0E06-434E555EB4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762" y="1996682"/>
            <a:ext cx="11423075" cy="353327"/>
          </a:xfrm>
        </p:spPr>
        <p:txBody>
          <a:bodyPr anchor="ctr"/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6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ED1E1EEC-2BEA-B10B-2180-57C5D4509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11A8A7-6191-FF03-701D-118A7701F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248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6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Chart-Table_2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81A0D2-EC6D-7BE6-DB83-473608203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D13F35D-E9C6-F8EF-D37D-929D32EC710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5763" y="2350010"/>
            <a:ext cx="11444288" cy="350786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chart/table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4AE7734-C0D8-9C83-74B7-694DD32B42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0C5FA9E-DF83-C647-4D6D-65F6C595F4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878F95D-7FD2-B377-D584-A7D4DCE05D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762" y="1996682"/>
            <a:ext cx="11423075" cy="353327"/>
          </a:xfrm>
        </p:spPr>
        <p:txBody>
          <a:bodyPr anchor="ctr"/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6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3C50B7CB-3204-86BA-0962-E1EC4E61DE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2D675C-6CAE-431B-0ACC-FAA783099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480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9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Chart-Table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77CD2B-1814-9D90-8DD4-9BA385825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hart Placeholder 7">
            <a:extLst>
              <a:ext uri="{FF2B5EF4-FFF2-40B4-BE49-F238E27FC236}">
                <a16:creationId xmlns:a16="http://schemas.microsoft.com/office/drawing/2014/main" id="{418DA2CB-4716-5A39-0892-C90926250CDA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5763" y="2350010"/>
            <a:ext cx="11444288" cy="350786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chart/table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BABAB3-E984-9BBC-74F6-60E7B55DC7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E8C4641-AC55-23C3-A540-030699F75BF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9BA9B1A4-494C-8786-443D-3C6FB7396EF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762" y="1996682"/>
            <a:ext cx="11423075" cy="353327"/>
          </a:xfrm>
        </p:spPr>
        <p:txBody>
          <a:bodyPr anchor="ctr"/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6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A0F6A9D7-0B4C-F236-EB63-D82074B08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7418AE-0CA2-46B8-5B64-0E7820EFD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06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9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White_Chart-Tab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C5053A-6DEC-8958-C437-C2A056860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hart Placeholder 7">
            <a:extLst>
              <a:ext uri="{FF2B5EF4-FFF2-40B4-BE49-F238E27FC236}">
                <a16:creationId xmlns:a16="http://schemas.microsoft.com/office/drawing/2014/main" id="{73F4C09A-F168-CDDD-D6C6-CA82005B3489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5763" y="2350010"/>
            <a:ext cx="11444288" cy="3507866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chart/table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8D8CFE6-0CAD-AEA0-981F-B3CCA3A786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128F5AB-9BCB-A87D-BED5-7DD51F3A373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CDD4982-7C5B-6AA0-2782-49F14EB671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762" y="1996682"/>
            <a:ext cx="11423075" cy="353327"/>
          </a:xfrm>
        </p:spPr>
        <p:txBody>
          <a:bodyPr anchor="ctr"/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6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EF136996-F451-CB0B-2DCF-1E9AC5683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2024C9-387E-9040-2EDC-5AF5972AA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52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6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Dou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BD2B5C-C2E8-F323-28C0-4073EFB52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" y="21472"/>
            <a:ext cx="1219200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21A71C7-B514-26FC-77DA-B21A7D14A084}"/>
              </a:ext>
            </a:extLst>
          </p:cNvPr>
          <p:cNvSpPr/>
          <p:nvPr/>
        </p:nvSpPr>
        <p:spPr>
          <a:xfrm>
            <a:off x="61455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F24073-7028-8A36-4BC3-D2F1F0BC627D}"/>
              </a:ext>
            </a:extLst>
          </p:cNvPr>
          <p:cNvSpPr/>
          <p:nvPr/>
        </p:nvSpPr>
        <p:spPr>
          <a:xfrm>
            <a:off x="3543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1B8581-F589-54E5-9F00-AB4596B1A6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2328"/>
            <a:ext cx="4923821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65A385E1-086F-3D2D-A808-4D3387F7817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23483" y="2102328"/>
            <a:ext cx="4935117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642BD-79B7-9BA0-85C8-61BCD534DA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D46AB1F6-E1CE-9D35-890A-8D9DB0AB4E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5565E2-6848-692E-7A76-BC6D1E5A55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13992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44F1CA9-E458-B07F-F46E-A45C3F1EA1E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98504" y="2113992"/>
            <a:ext cx="1024979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DC67C021-3459-262F-2D5F-084EC3302F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692DA8-9082-9AD3-A4A3-D2FB89D9F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44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Content_Vista_Bucket_Doub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7BEC3D-CD5F-D4EC-25C6-2A2D5E574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6038BFF-38EC-A943-D905-495995BCF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144B792-E9BD-3A80-048E-C60CA06FBB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CDC712F9-9DA2-B596-1715-05045FA78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C22D4E-685C-8C46-DB6E-0A96B49BA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2AD5EA-C75F-2D37-F2F9-C15F21CA7B57}"/>
              </a:ext>
            </a:extLst>
          </p:cNvPr>
          <p:cNvSpPr/>
          <p:nvPr/>
        </p:nvSpPr>
        <p:spPr>
          <a:xfrm>
            <a:off x="61455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FB64E9-5223-C06A-A066-1D3BFFDDE21F}"/>
              </a:ext>
            </a:extLst>
          </p:cNvPr>
          <p:cNvSpPr/>
          <p:nvPr/>
        </p:nvSpPr>
        <p:spPr>
          <a:xfrm>
            <a:off x="3543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EF03EABE-C036-E9EC-4B07-EF15062F5C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2328"/>
            <a:ext cx="4923821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D39D51A-2CC1-3B51-66E6-E64EDD3DD4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23483" y="2102328"/>
            <a:ext cx="4935117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462B3A77-76C4-22ED-61EC-4DDDC0330D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13992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A95767AB-F66D-404C-D465-C64D745ABF8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98504" y="2113992"/>
            <a:ext cx="1024979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8940281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Dou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33734E-44DB-7E78-8112-D9F32F583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9FD0F02-2666-0FAF-08F2-77813ED756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DEF971A-A418-E249-3039-E5692CD00D1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592B9031-BABB-70BD-10CF-3200923233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B214A9-EC2A-8151-E278-FF40DDB4F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AD68F72-B0D5-9BC5-5E26-69E259DA9546}"/>
              </a:ext>
            </a:extLst>
          </p:cNvPr>
          <p:cNvSpPr/>
          <p:nvPr/>
        </p:nvSpPr>
        <p:spPr>
          <a:xfrm>
            <a:off x="61455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7B6BC8-E708-3D2E-7D8C-41DAF54234D7}"/>
              </a:ext>
            </a:extLst>
          </p:cNvPr>
          <p:cNvSpPr/>
          <p:nvPr/>
        </p:nvSpPr>
        <p:spPr>
          <a:xfrm>
            <a:off x="3543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2D6E48D-6187-709B-A271-3AB8C68D27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2328"/>
            <a:ext cx="4923821" cy="3522726"/>
          </a:xfrm>
        </p:spPr>
        <p:txBody>
          <a:bodyPr/>
          <a:lstStyle>
            <a:lvl1pPr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 marL="246063" indent="-182563">
              <a:buClr>
                <a:schemeClr val="accent1"/>
              </a:buClr>
              <a:tabLst/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A1FE064-A187-8028-813D-168BCC776A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23483" y="2102328"/>
            <a:ext cx="4935117" cy="3522726"/>
          </a:xfrm>
        </p:spPr>
        <p:txBody>
          <a:bodyPr/>
          <a:lstStyle>
            <a:lvl1pPr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079248C1-A493-1220-A1E8-C96F3CBFD87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13992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C41A863F-456F-EC4B-2842-462CDFEC5E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98504" y="2113992"/>
            <a:ext cx="1024979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1664271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Vista_Laurel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4AB415-B2C4-EB4F-64B2-4FD162D1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81D0F8-9A21-9F4B-87DA-EA717F40B6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3540" y="2384785"/>
            <a:ext cx="9612353" cy="3282749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 algn="ctr"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defRPr sz="8800" b="0" i="0" spc="0" baseline="0">
                <a:solidFill>
                  <a:schemeClr val="tx2"/>
                </a:solidFill>
                <a:latin typeface="Impact" panose="020B080603090205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THIS IS A TITLE </a:t>
            </a:r>
            <a:br>
              <a:rPr lang="en-US" dirty="0"/>
            </a:br>
            <a:r>
              <a:rPr lang="en-US" dirty="0"/>
              <a:t>WITH SECOND LINE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0C935F9-2826-0593-D9C8-6455C5FE19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41372" y="5502434"/>
            <a:ext cx="1700261" cy="3302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100" b="0" i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05.20.2025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9BB4EB-7D90-57D1-5B8B-1786C537F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876" y="856541"/>
            <a:ext cx="2073315" cy="149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010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Doub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86AF84-694B-0F5C-07A1-6A86A6069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C7C7A24-60A5-1904-0480-DAF9F940A7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23291486-7816-6756-9D92-7999371BF0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F7C82261-9B4F-A27D-51AF-E53FA56F9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AA3341-95F6-871B-BD46-509224A65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B0A92F-B666-457E-2ED2-D697AE133021}"/>
              </a:ext>
            </a:extLst>
          </p:cNvPr>
          <p:cNvSpPr/>
          <p:nvPr/>
        </p:nvSpPr>
        <p:spPr>
          <a:xfrm>
            <a:off x="61455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9AE27D-4042-EF66-3554-5CBB79D45858}"/>
              </a:ext>
            </a:extLst>
          </p:cNvPr>
          <p:cNvSpPr/>
          <p:nvPr/>
        </p:nvSpPr>
        <p:spPr>
          <a:xfrm>
            <a:off x="354330" y="2045970"/>
            <a:ext cx="569214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F4CE687B-16B5-B563-A617-2318FAEEBB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2328"/>
            <a:ext cx="4923821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294B87B8-A764-75D3-193A-87AD83D404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23483" y="2102328"/>
            <a:ext cx="4935117" cy="3522726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7AA4ADE1-0EB6-4ED6-1622-94B8A4B8C2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13992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B898B91-E4B4-E053-C447-18A911ECBD9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98504" y="2113992"/>
            <a:ext cx="1024979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457463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Tri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3C01F0-3664-4DF5-18C3-F489E2E60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7298AB2-C58A-DA28-13A8-B56AE21F01BC}"/>
              </a:ext>
            </a:extLst>
          </p:cNvPr>
          <p:cNvSpPr/>
          <p:nvPr/>
        </p:nvSpPr>
        <p:spPr>
          <a:xfrm>
            <a:off x="35433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1A71C7-B514-26FC-77DA-B21A7D14A084}"/>
              </a:ext>
            </a:extLst>
          </p:cNvPr>
          <p:cNvSpPr/>
          <p:nvPr/>
        </p:nvSpPr>
        <p:spPr>
          <a:xfrm>
            <a:off x="805815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AB6B67-6586-E315-1BAB-5828E2243D4F}"/>
              </a:ext>
            </a:extLst>
          </p:cNvPr>
          <p:cNvSpPr/>
          <p:nvPr/>
        </p:nvSpPr>
        <p:spPr>
          <a:xfrm>
            <a:off x="420624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A5849F1-EB73-B769-4275-97191BC17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88AB56F6-AD21-7910-17BC-B62D468E1B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B4730F1-8655-505E-DA10-A4DCFF9B53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00390" y="2109626"/>
            <a:ext cx="1013998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413B7A8-EE16-F6CA-0A23-DC44A60A5B4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35225" y="2109626"/>
            <a:ext cx="811575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CE7526AA-E723-28DA-5E36-924219F629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47994E-07B5-01B3-2868-B886B13E8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A9908441-D50E-D2C2-8BEE-E410AE1C1B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81B71A94-D3DE-B96C-6681-60255097DE8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67055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79E90443-3201-4910-FF8F-F697927CF20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17160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0701254B-01FD-2EA7-9230-35A0C9EA03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173920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Trip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AF0D25-36FC-5816-22FD-FBDDF50F2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4366CCBC-07E7-75FA-3AB4-6A1CEF3B90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6AA6D59-1D76-82C8-8912-FD39C278FBE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Slide Number Placeholder 2">
            <a:extLst>
              <a:ext uri="{FF2B5EF4-FFF2-40B4-BE49-F238E27FC236}">
                <a16:creationId xmlns:a16="http://schemas.microsoft.com/office/drawing/2014/main" id="{92638574-ED44-420F-DD08-9D158A22A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3533DF-EF9D-D814-E3E5-BB1E35A25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EE6437D-3A23-82DC-D38B-606A49166A2D}"/>
              </a:ext>
            </a:extLst>
          </p:cNvPr>
          <p:cNvSpPr/>
          <p:nvPr/>
        </p:nvSpPr>
        <p:spPr>
          <a:xfrm>
            <a:off x="35433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0DE3CD-A7DC-30FE-EFBC-B80800AA2F3B}"/>
              </a:ext>
            </a:extLst>
          </p:cNvPr>
          <p:cNvSpPr/>
          <p:nvPr/>
        </p:nvSpPr>
        <p:spPr>
          <a:xfrm>
            <a:off x="805815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D39AC2-7DAC-C7A9-08A5-98F657BDF682}"/>
              </a:ext>
            </a:extLst>
          </p:cNvPr>
          <p:cNvSpPr/>
          <p:nvPr/>
        </p:nvSpPr>
        <p:spPr>
          <a:xfrm>
            <a:off x="420624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57401AE2-AD9D-BD98-6F8F-3ADB0E9EDF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00390" y="2109626"/>
            <a:ext cx="1013998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78131DA7-5344-964A-6DF9-BF678630C2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35225" y="2109626"/>
            <a:ext cx="811575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9555765-B1BE-B09A-FC86-2FE6DB7E2E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4C996FDE-4127-BD27-F935-A74D279D78A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67055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0E1837F9-9A8A-FB9D-1EAD-55193B71D2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17160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10D98823-69E8-7675-78A8-9CF0181054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4824472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Trip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A690D8-C3E5-CF48-B9BA-C5F1BFAD1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43953B3-DC08-C63A-0A2E-AF46218123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D9C5DB54-5F66-A64A-E08F-842D1242AA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Slide Number Placeholder 2">
            <a:extLst>
              <a:ext uri="{FF2B5EF4-FFF2-40B4-BE49-F238E27FC236}">
                <a16:creationId xmlns:a16="http://schemas.microsoft.com/office/drawing/2014/main" id="{0EE09864-521E-67FC-D239-D3E2A02822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FEF69D-829C-B650-C450-3129315AC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28D692-388A-1828-08B4-6183D95D2333}"/>
              </a:ext>
            </a:extLst>
          </p:cNvPr>
          <p:cNvSpPr/>
          <p:nvPr/>
        </p:nvSpPr>
        <p:spPr>
          <a:xfrm>
            <a:off x="35433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43CEB7-53D6-A6D1-7E2B-D3EB4B2BD121}"/>
              </a:ext>
            </a:extLst>
          </p:cNvPr>
          <p:cNvSpPr/>
          <p:nvPr/>
        </p:nvSpPr>
        <p:spPr>
          <a:xfrm>
            <a:off x="805815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693873-7AC5-77A0-8FDE-1EB2DB0CA4F5}"/>
              </a:ext>
            </a:extLst>
          </p:cNvPr>
          <p:cNvSpPr/>
          <p:nvPr/>
        </p:nvSpPr>
        <p:spPr>
          <a:xfrm>
            <a:off x="420624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4FCDC675-B7E7-6F0E-A7EA-05CE2E75247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00390" y="2109626"/>
            <a:ext cx="1013998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9068473A-B1A7-AFD0-E864-C251D16AF70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35225" y="2109626"/>
            <a:ext cx="811575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7D777380-DAD4-21ED-A24E-6D06C03566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64249177-F075-DD52-58E5-960A4619C9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67055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DDBEF622-8F49-FF61-3AC6-3DA4BAF7DC5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17160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7651EC1B-96B1-D502-BC79-5230FEBC2F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145248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Tripl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97525B-9D3A-E407-F95B-A21BD2F78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3993BD7D-CF00-337C-96BB-40966DBF18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FB6B85C0-1E6F-D889-2C4A-DE86670EB7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Slide Number Placeholder 2">
            <a:extLst>
              <a:ext uri="{FF2B5EF4-FFF2-40B4-BE49-F238E27FC236}">
                <a16:creationId xmlns:a16="http://schemas.microsoft.com/office/drawing/2014/main" id="{743639F4-A447-B691-7F01-5B8E357E8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6C5947-AC15-47E0-01D1-EB7880292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903455C-3360-BBE2-03ED-2495F0FC2201}"/>
              </a:ext>
            </a:extLst>
          </p:cNvPr>
          <p:cNvSpPr/>
          <p:nvPr/>
        </p:nvSpPr>
        <p:spPr>
          <a:xfrm>
            <a:off x="35433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307901-38F3-F982-A06E-2440055D3426}"/>
              </a:ext>
            </a:extLst>
          </p:cNvPr>
          <p:cNvSpPr/>
          <p:nvPr/>
        </p:nvSpPr>
        <p:spPr>
          <a:xfrm>
            <a:off x="805815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D247F6-0A68-5744-25D0-9CE2F2A1E291}"/>
              </a:ext>
            </a:extLst>
          </p:cNvPr>
          <p:cNvSpPr/>
          <p:nvPr/>
        </p:nvSpPr>
        <p:spPr>
          <a:xfrm>
            <a:off x="4206240" y="2045970"/>
            <a:ext cx="37795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D4CEEC9-40E8-116C-937B-F956DFFF405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00390" y="2109626"/>
            <a:ext cx="1013998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3551076D-2EE8-CB58-378B-41E822D011C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35225" y="2109626"/>
            <a:ext cx="811575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DACECF0F-B382-B026-7E28-24F08EAA67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D8311F73-1105-E22B-F022-686ED488CE6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67055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6CA20816-6243-37D7-24C2-F707776B6D7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17160" y="2113558"/>
            <a:ext cx="3108871" cy="3522726"/>
          </a:xfrm>
        </p:spPr>
        <p:txBody>
          <a:bodyPr/>
          <a:lstStyle>
            <a:lvl1pPr>
              <a:buClr>
                <a:schemeClr val="bg1"/>
              </a:buClr>
              <a:defRPr sz="16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4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2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87C5C0E-8576-70B5-2005-9FBC7E6C775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794282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DC7ADF-BE99-411A-3A69-877AAA19B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7298AB2-C58A-DA28-13A8-B56AE21F01BC}"/>
              </a:ext>
            </a:extLst>
          </p:cNvPr>
          <p:cNvSpPr/>
          <p:nvPr/>
        </p:nvSpPr>
        <p:spPr>
          <a:xfrm>
            <a:off x="354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806325-8441-9F8A-AE78-C79BF066A535}"/>
              </a:ext>
            </a:extLst>
          </p:cNvPr>
          <p:cNvSpPr/>
          <p:nvPr/>
        </p:nvSpPr>
        <p:spPr>
          <a:xfrm>
            <a:off x="3211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DC396-FF18-F989-C590-FCB2506AC696}"/>
              </a:ext>
            </a:extLst>
          </p:cNvPr>
          <p:cNvSpPr/>
          <p:nvPr/>
        </p:nvSpPr>
        <p:spPr>
          <a:xfrm>
            <a:off x="6069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C9E638-8563-BF64-924B-DF2FB7741997}"/>
              </a:ext>
            </a:extLst>
          </p:cNvPr>
          <p:cNvSpPr/>
          <p:nvPr/>
        </p:nvSpPr>
        <p:spPr>
          <a:xfrm>
            <a:off x="8926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931B74D-E950-DFDA-6608-E19B9A97F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5BD0810-43AE-D663-FCF5-312BB71ABC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1AA54E6E-12C1-0695-DB71-625F38A8CC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33221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EFC5A06-2F59-1BCA-8AB5-E9FCD56C86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83997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3388A996-ADEC-A77C-CD2D-E6D8635CE92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4774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3" name="Slide Number Placeholder 2">
            <a:extLst>
              <a:ext uri="{FF2B5EF4-FFF2-40B4-BE49-F238E27FC236}">
                <a16:creationId xmlns:a16="http://schemas.microsoft.com/office/drawing/2014/main" id="{CDF14B06-5AA6-4FE0-DF72-7D71C843A2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7B5F86-E020-BEF5-80B1-5B1204071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4" y="6202539"/>
            <a:ext cx="760468" cy="548640"/>
          </a:xfrm>
          <a:prstGeom prst="rect">
            <a:avLst/>
          </a:prstGeom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953C566-312B-F33E-9128-DF0CEFC8701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3398"/>
            <a:ext cx="2242343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F439355A-DE57-C5FD-4312-2767153D46C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91945" y="2103398"/>
            <a:ext cx="2208805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F469AC9-5217-C304-6DAE-853F749C0B5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2721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FAB182E-60BC-F8DF-EAC0-BDF46BC9080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82173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A2A128A9-CA25-EAC0-6B49-01B4511888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232137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_Vista_Bucket_Qu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FE0858-2200-98E5-7B08-8858D918C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CABA4327-2849-754F-E623-9C2F6DEAA1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D8260363-73C3-797C-32DF-FC84E07C37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Slide Number Placeholder 2">
            <a:extLst>
              <a:ext uri="{FF2B5EF4-FFF2-40B4-BE49-F238E27FC236}">
                <a16:creationId xmlns:a16="http://schemas.microsoft.com/office/drawing/2014/main" id="{AE961C8E-5246-8A55-3061-E4321BE01E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A7B47A-3D1C-B0BE-E659-FAA9B0340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53" y="6282120"/>
            <a:ext cx="1176843" cy="36140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116EE24-3C80-363D-664F-A9100BBEBC94}"/>
              </a:ext>
            </a:extLst>
          </p:cNvPr>
          <p:cNvSpPr/>
          <p:nvPr/>
        </p:nvSpPr>
        <p:spPr>
          <a:xfrm>
            <a:off x="354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ADAAEC-A5D0-1151-1707-1BFF255FFFF9}"/>
              </a:ext>
            </a:extLst>
          </p:cNvPr>
          <p:cNvSpPr/>
          <p:nvPr/>
        </p:nvSpPr>
        <p:spPr>
          <a:xfrm>
            <a:off x="3211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C3960B-ED6E-699A-E6B2-4F709C4A849F}"/>
              </a:ext>
            </a:extLst>
          </p:cNvPr>
          <p:cNvSpPr/>
          <p:nvPr/>
        </p:nvSpPr>
        <p:spPr>
          <a:xfrm>
            <a:off x="6069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173A3E9-F431-6C0B-A7F3-163529A6E1BA}"/>
              </a:ext>
            </a:extLst>
          </p:cNvPr>
          <p:cNvSpPr/>
          <p:nvPr/>
        </p:nvSpPr>
        <p:spPr>
          <a:xfrm>
            <a:off x="8926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FA4B9A40-5538-03FE-5DB8-2F45410C4B9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33221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8DE46F9A-5CA6-2232-4D7A-677DF5559D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83997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5132129-EF20-C7BC-5E13-CE9C7F6294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4774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72873D76-BBA2-FC04-1D80-A2E66F825D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3398"/>
            <a:ext cx="2242343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D8D3411A-F4DA-0A84-05E9-3C5DCC6B85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91945" y="2103398"/>
            <a:ext cx="2208805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F2FEB65E-189B-67A8-8C48-D215EE4C5C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2721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AB268688-0F35-5599-3FC1-2612FB0124A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82173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430885A-C026-5FFB-4E75-51A92A5AC3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03172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Qua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31E353-A91F-BE7A-1567-43A124D97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9E3C87A4-7AE8-5BEC-731F-607B4C65C5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55BA168C-3BAC-988A-C5AD-57F3E456B6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Slide Number Placeholder 2">
            <a:extLst>
              <a:ext uri="{FF2B5EF4-FFF2-40B4-BE49-F238E27FC236}">
                <a16:creationId xmlns:a16="http://schemas.microsoft.com/office/drawing/2014/main" id="{C86E23F5-F7D7-FC96-E0E8-9A4135676B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DC9933-846C-89AA-E567-D6D483A45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35" y="6202539"/>
            <a:ext cx="760467" cy="54864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E083C9A-3DDB-024D-45FB-BD752504F46C}"/>
              </a:ext>
            </a:extLst>
          </p:cNvPr>
          <p:cNvSpPr/>
          <p:nvPr/>
        </p:nvSpPr>
        <p:spPr>
          <a:xfrm>
            <a:off x="354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4A8B9D0-524B-68D0-C8EF-3AA12BB0D682}"/>
              </a:ext>
            </a:extLst>
          </p:cNvPr>
          <p:cNvSpPr/>
          <p:nvPr/>
        </p:nvSpPr>
        <p:spPr>
          <a:xfrm>
            <a:off x="3211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4E3F1C-D686-8692-F633-9704E86536E2}"/>
              </a:ext>
            </a:extLst>
          </p:cNvPr>
          <p:cNvSpPr/>
          <p:nvPr/>
        </p:nvSpPr>
        <p:spPr>
          <a:xfrm>
            <a:off x="6069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BC2BE39-F070-8108-C50E-CA1E64799843}"/>
              </a:ext>
            </a:extLst>
          </p:cNvPr>
          <p:cNvSpPr/>
          <p:nvPr/>
        </p:nvSpPr>
        <p:spPr>
          <a:xfrm>
            <a:off x="8926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F7DF709-F09C-2050-CAE4-211A129CB38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33221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4492C979-C09C-3586-89A4-55E7E838E3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83997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3691BF0C-33CB-914A-05FA-6E91D0C1A0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4774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A7FCFAE4-BC86-7B5B-6931-FD93FC5BB4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3398"/>
            <a:ext cx="2242343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2EB6988B-E944-8462-1D27-15494C27674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91945" y="2103398"/>
            <a:ext cx="2208805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9FDE7E17-4C35-2007-0ED2-C48DE418792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2721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784ACA8B-AC36-3094-44CE-4DE6D15890A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82173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4C6E79D3-EB38-7C40-ED28-8F889E6631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4207386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White_Bucket_Quad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BF074B-5A5F-CB07-5868-CD634238D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249CDC4D-4CC9-DE5E-AD79-1525BCD277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11541143" cy="931327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4000" b="0" i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AF40E774-35CE-2B05-6C0D-751DD70748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9174" y="1431906"/>
            <a:ext cx="11539664" cy="29260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1" i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Slide Number Placeholder 2">
            <a:extLst>
              <a:ext uri="{FF2B5EF4-FFF2-40B4-BE49-F238E27FC236}">
                <a16:creationId xmlns:a16="http://schemas.microsoft.com/office/drawing/2014/main" id="{DD2060C5-9B91-B15A-2B0B-8C6D3AA25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F90E00-937C-7094-7FEB-CE5CE0A6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21871A5-AB33-653A-FDCA-B70A4E1DCF0B}"/>
              </a:ext>
            </a:extLst>
          </p:cNvPr>
          <p:cNvSpPr/>
          <p:nvPr/>
        </p:nvSpPr>
        <p:spPr>
          <a:xfrm>
            <a:off x="354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D65C55-B988-BB6C-FE19-323FCAC3CCF0}"/>
              </a:ext>
            </a:extLst>
          </p:cNvPr>
          <p:cNvSpPr/>
          <p:nvPr/>
        </p:nvSpPr>
        <p:spPr>
          <a:xfrm>
            <a:off x="3211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5B71B2-F5C7-7A1A-97EA-68CD33635054}"/>
              </a:ext>
            </a:extLst>
          </p:cNvPr>
          <p:cNvSpPr/>
          <p:nvPr/>
        </p:nvSpPr>
        <p:spPr>
          <a:xfrm>
            <a:off x="60693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315DDF6-DA06-243E-094B-26310AFBC64F}"/>
              </a:ext>
            </a:extLst>
          </p:cNvPr>
          <p:cNvSpPr/>
          <p:nvPr/>
        </p:nvSpPr>
        <p:spPr>
          <a:xfrm>
            <a:off x="8926830" y="2045970"/>
            <a:ext cx="2788920" cy="38176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35DFB02-4F03-5518-49F3-3D88A0B2F50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33221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959C080-5545-81ED-49F4-D992B759C5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83997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0D1131EF-FBE7-4C04-7584-E6FDD91616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4774" y="2110287"/>
            <a:ext cx="774766" cy="1203717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26DA5F5-C127-604F-E9FC-FD78372B14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0907" y="2103398"/>
            <a:ext cx="2242343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0EDF9CB7-FCFF-9D61-166E-C050842626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91945" y="2103398"/>
            <a:ext cx="2208805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12FB92E4-D762-BC14-2B03-577AC97344E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2721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B6F43472-85B4-7193-8A0E-8446ED59D4A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482173" y="2103398"/>
            <a:ext cx="2215529" cy="3522726"/>
          </a:xfrm>
        </p:spPr>
        <p:txBody>
          <a:bodyPr/>
          <a:lstStyle>
            <a:lvl1pPr>
              <a:buClr>
                <a:schemeClr val="bg1"/>
              </a:buClr>
              <a:defRPr sz="1400">
                <a:solidFill>
                  <a:schemeClr val="tx1"/>
                </a:solidFill>
              </a:defRPr>
            </a:lvl1pPr>
            <a:lvl2pPr marL="246063" indent="-182563">
              <a:buClr>
                <a:schemeClr val="bg1"/>
              </a:buClr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tx1"/>
                </a:solidFill>
              </a:defRPr>
            </a:lvl3pPr>
            <a:lvl4pPr>
              <a:buClr>
                <a:schemeClr val="bg1"/>
              </a:buClr>
              <a:defRPr sz="1050">
                <a:solidFill>
                  <a:schemeClr val="tx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7EE7DBE3-97F6-56C9-9A91-D222EAFBE39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1" y="2109626"/>
            <a:ext cx="774766" cy="822155"/>
          </a:xfrm>
        </p:spPr>
        <p:txBody>
          <a:bodyPr/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b="1" i="0" kern="1200" dirty="0" smtClean="0">
                <a:solidFill>
                  <a:schemeClr val="tx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  <a:lvl2pPr marL="55562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241931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_Vista_Laurels_Stamp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F1FEA2F-88B8-2648-7286-F0126A0D5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0526F0-9281-B78C-7CDC-B01856EB3A4C}"/>
              </a:ext>
            </a:extLst>
          </p:cNvPr>
          <p:cNvSpPr txBox="1"/>
          <p:nvPr/>
        </p:nvSpPr>
        <p:spPr>
          <a:xfrm>
            <a:off x="834189" y="3429000"/>
            <a:ext cx="10507579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1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Impact" panose="020B0806030902050204" pitchFamily="34" charset="0"/>
                <a:ea typeface="+mj-ea"/>
                <a:cs typeface="+mj-cs"/>
              </a:rPr>
              <a:t>THANK YOU</a:t>
            </a:r>
            <a:endParaRPr lang="en-US" sz="11000" b="0" i="0" dirty="0">
              <a:solidFill>
                <a:schemeClr val="tx2"/>
              </a:solidFill>
              <a:latin typeface="Impact" panose="020B080603090205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5A1F4D-5AE5-5C23-69AA-85183A232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071" y="936723"/>
            <a:ext cx="2596120" cy="187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89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White_Laurels_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9AF940-BC87-208F-F609-0E9268155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EB5A04A-703A-AFFC-F145-1606DFC70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3540" y="2464298"/>
            <a:ext cx="9612353" cy="3282749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 algn="ctr"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defRPr sz="8800" b="0" i="0" spc="0" baseline="0">
                <a:solidFill>
                  <a:schemeClr val="tx1"/>
                </a:solidFill>
                <a:latin typeface="Impact" panose="020B080603090205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THIS IS A TITLE</a:t>
            </a:r>
            <a:br>
              <a:rPr lang="en-US" dirty="0"/>
            </a:br>
            <a:r>
              <a:rPr lang="en-US" dirty="0"/>
              <a:t>WITH SECOND LINE 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7BC9F475-9660-AE88-B831-14A7EB9921B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41372" y="5581947"/>
            <a:ext cx="1700261" cy="3302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100" b="0" i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dirty="0"/>
              <a:t>05.20.2025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BAF748-7DDD-CC44-DE85-253387405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876" y="936053"/>
            <a:ext cx="2073315" cy="149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351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_White_Laurels_Stamp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AC46CB-FBE6-44BB-284E-3F5F02756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11BF40-6076-DF57-30EC-EED813E33799}"/>
              </a:ext>
            </a:extLst>
          </p:cNvPr>
          <p:cNvSpPr txBox="1"/>
          <p:nvPr/>
        </p:nvSpPr>
        <p:spPr>
          <a:xfrm>
            <a:off x="834189" y="3429000"/>
            <a:ext cx="10507579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Impact" panose="020B0806030902050204" pitchFamily="34" charset="0"/>
                <a:ea typeface="+mj-ea"/>
                <a:cs typeface="+mj-cs"/>
              </a:rPr>
              <a:t>THANK YOU</a:t>
            </a:r>
            <a:endParaRPr lang="en-US" sz="11000" b="0" i="0" dirty="0">
              <a:solidFill>
                <a:schemeClr val="tx1"/>
              </a:solidFill>
              <a:latin typeface="Impact" panose="020B080603090205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0F8F15-ED0B-579C-77F8-E137D1DF2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071" y="935176"/>
            <a:ext cx="2598263" cy="187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5627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D1633-A57B-1C0E-BD40-2C07C1BC9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BC46BB-F23D-7B03-6C47-905967121B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5D68E-3891-EA51-4E3B-14FBAC50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405D-6549-0F4F-BB25-72B97A11A2DB}" type="datetimeFigureOut">
              <a:rPr lang="en-PL" smtClean="0"/>
              <a:t>22/10/2025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B3DA3-E225-EFAE-72BA-83FDD9DA8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39F49-8AFF-5F74-A9A2-344BE3B9B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973516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6B597-F193-F99A-F6CD-7386EBB76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B49E-85FB-07DB-5CDF-BB5A54381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8B250-5CD7-9344-EBED-5EAF1504F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B405D-6549-0F4F-BB25-72B97A11A2DB}" type="datetimeFigureOut">
              <a:rPr lang="en-PL" smtClean="0"/>
              <a:t>22/10/2025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354B6-9E71-57A4-B01F-4FE102A0F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529D2-6B36-8B0E-5633-74C52F9A6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55650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_2_Vist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2106B5C-000C-FB60-46AA-2A69F8E5E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91FE7C-04F3-59C4-9E98-D48306B77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3750237" cy="790015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600"/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13E63-63C0-1BFE-7F96-F4B6481BEE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53610" y="1581464"/>
            <a:ext cx="6838217" cy="657129"/>
          </a:xfrm>
        </p:spPr>
        <p:txBody>
          <a:bodyPr>
            <a:noAutofit/>
          </a:bodyPr>
          <a:lstStyle>
            <a:lvl1pPr marL="63500" indent="-6350">
              <a:spcBef>
                <a:spcPts val="300"/>
              </a:spcBef>
              <a:tabLst/>
              <a:defRPr sz="2000" b="1">
                <a:solidFill>
                  <a:schemeClr val="tx2"/>
                </a:solidFill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F9F51DC-FB37-D468-5A19-255BA03F37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610" y="245031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B2EDDE6-EB0B-1032-DEC4-C56BBD6C9AB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3610" y="3333752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BAECFDEC-2F95-5618-31AF-092BD8FC7BC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3610" y="517136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D46BE8F-2608-32B1-1B3F-CCAAD6F018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53610" y="4242013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B133CC5-1E13-8DA8-943A-4C09248470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7747" y="155424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C2281C77-066C-73E6-E93F-489483A476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7747" y="2438929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2F4506E-9FEA-5859-7811-256D89A188E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7747" y="3321876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6A18F49-4E9B-5A3D-31B7-C8CF361FE8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7747" y="421807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4093BEE3-E858-C22F-7F30-4D47B67442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7747" y="5140777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43" name="Slide Number Placeholder 2">
            <a:extLst>
              <a:ext uri="{FF2B5EF4-FFF2-40B4-BE49-F238E27FC236}">
                <a16:creationId xmlns:a16="http://schemas.microsoft.com/office/drawing/2014/main" id="{FFD4272E-4730-883C-744C-30E7593222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2F35B5-F7B7-79C6-57C4-9D6638955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06" y="6202539"/>
            <a:ext cx="760468" cy="5486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C32F09-A3BA-C82D-0ECB-AC0513B3A080}"/>
              </a:ext>
            </a:extLst>
          </p:cNvPr>
          <p:cNvSpPr txBox="1"/>
          <p:nvPr/>
        </p:nvSpPr>
        <p:spPr>
          <a:xfrm>
            <a:off x="-133815" y="1204332"/>
            <a:ext cx="0" cy="0"/>
          </a:xfrm>
          <a:prstGeom prst="rect">
            <a:avLst/>
          </a:prstGeom>
        </p:spPr>
        <p:txBody>
          <a:bodyPr vert="horz" wrap="none" lIns="91440" tIns="45720" rIns="91440" bIns="0" rtlCol="0" anchor="b" anchorCtr="0"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4318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_2_Vist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721250B2-1F98-0422-88A7-77DC26A94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07446A1D-2984-AF93-31DB-9DBC136F3F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CF1151-ECC8-88D7-CCBA-17FADCD6F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12" y="6282120"/>
            <a:ext cx="1176843" cy="3614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F5BB72-0738-8F7A-2B6D-68BD8754F9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3750237" cy="790015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600"/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FF2826AD-CEF8-7FEF-51D7-8E639ECFE8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53610" y="1581464"/>
            <a:ext cx="6838217" cy="657129"/>
          </a:xfrm>
        </p:spPr>
        <p:txBody>
          <a:bodyPr>
            <a:noAutofit/>
          </a:bodyPr>
          <a:lstStyle>
            <a:lvl1pPr marL="63500" indent="-6350">
              <a:spcBef>
                <a:spcPts val="300"/>
              </a:spcBef>
              <a:tabLst/>
              <a:defRPr sz="2000" b="1">
                <a:solidFill>
                  <a:schemeClr val="tx2"/>
                </a:solidFill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19227B6-E084-B088-17E1-926A42F31B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610" y="245031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CD47084-DCC0-9879-FF0D-4C862DB16E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3610" y="3333752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57715D4-028A-583F-DC00-9A8BEDA526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3610" y="517136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C6D16775-7D34-8BE8-1520-FAED20F62D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53610" y="4242013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827B5D6-20B8-2DCD-270D-ED23455B488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7747" y="155424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6A6EA7E-4302-3C57-606B-7667D2335C6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7747" y="2438929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CAC33134-B794-0A43-52CC-2D78948B91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7747" y="3321876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B33E44BC-1760-419B-3966-CCF7C9B7E6B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7747" y="421807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5D791A4-4505-87A9-107C-DA63E7D1CAB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7747" y="5140777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1661597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_2_Whi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4E00808-F01B-0591-32C9-E8BBCB7D5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FBC94836-A87A-8462-64DF-E22145C17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953945-F2AD-6D6D-FFB0-2BFC5293B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08" y="6202539"/>
            <a:ext cx="760467" cy="54864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0B7E589-28CD-F82B-E5CE-5EFD6FD53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3750237" cy="790015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2F754BD3-C9EC-CCD1-5830-C9D5B8B5B6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53610" y="1581464"/>
            <a:ext cx="6838217" cy="657129"/>
          </a:xfrm>
        </p:spPr>
        <p:txBody>
          <a:bodyPr>
            <a:noAutofit/>
          </a:bodyPr>
          <a:lstStyle>
            <a:lvl1pPr marL="63500" indent="-6350">
              <a:spcBef>
                <a:spcPts val="300"/>
              </a:spcBef>
              <a:tabLst/>
              <a:defRPr sz="2000" b="1">
                <a:solidFill>
                  <a:schemeClr val="tx1"/>
                </a:solidFill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64815D3-A4DA-34FE-56A4-C748A0D961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610" y="245031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EC03C61-4B92-BF60-B687-3C18F9840A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3610" y="3333752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63BA99-3DA0-4EF1-CF69-8FA9BD297C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3610" y="517136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7C4F84DE-6877-D8A5-F70D-06B43BBDBDF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53610" y="4242013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12209C5-9AEE-6785-CC38-AF8DE2BC5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7747" y="155424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AE83542-5E0E-798C-DFFC-2085D8A71B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7747" y="2438929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7A367B7D-9C4D-0080-E0B1-3D33CC15B9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7747" y="3321876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A39881C5-F97F-B683-AF9B-57EDE3AD6D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7747" y="421807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AABCC1C4-BB8E-25B3-E4F8-175078748A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7747" y="5140777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238390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_2_White_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DC309E-7069-15E1-5628-1C2CC8FA4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B7996856-1ED2-9671-03FB-0EC75D1F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CB7B2D-F97F-92EF-6749-65CED6E96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10" y="6304292"/>
            <a:ext cx="1062111" cy="3261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732A28-5013-1C2E-2EE7-D4D064779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747" y="339475"/>
            <a:ext cx="3750237" cy="790015"/>
          </a:xfrm>
          <a:prstGeom prst="rect">
            <a:avLst/>
          </a:prstGeom>
        </p:spPr>
        <p:txBody>
          <a:bodyPr/>
          <a:lstStyle>
            <a:lvl1pPr>
              <a:lnSpc>
                <a:spcPct val="75000"/>
              </a:lnSpc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10A80D-7697-3D8E-D180-B1D1FA728D1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53610" y="1581464"/>
            <a:ext cx="6838217" cy="657129"/>
          </a:xfrm>
        </p:spPr>
        <p:txBody>
          <a:bodyPr>
            <a:noAutofit/>
          </a:bodyPr>
          <a:lstStyle>
            <a:lvl1pPr marL="63500" indent="-6350">
              <a:spcBef>
                <a:spcPts val="300"/>
              </a:spcBef>
              <a:tabLst/>
              <a:defRPr sz="2000" b="1">
                <a:solidFill>
                  <a:schemeClr val="tx1"/>
                </a:solidFill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0244E7E-DE6C-6C18-B76F-6BB48752A4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610" y="245031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93AB5EA-3955-B0DD-76CD-BE23D765B8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3610" y="3333752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5B50510-50CB-20F7-2FE6-B9410C643D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3610" y="5171367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1811F74-DB73-7CDD-D0EA-9B25D44063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53610" y="4242013"/>
            <a:ext cx="6838217" cy="657129"/>
          </a:xfrm>
        </p:spPr>
        <p:txBody>
          <a:bodyPr>
            <a:noAutofit/>
          </a:bodyPr>
          <a:lstStyle>
            <a:lvl1pPr marL="57150" indent="0">
              <a:spcBef>
                <a:spcPts val="300"/>
              </a:spcBef>
              <a:tabLst/>
              <a:defRPr lang="en-US" sz="2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7150" indent="0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sz="1200">
                <a:solidFill>
                  <a:schemeClr val="tx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marL="63500" lvl="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943A651-65D7-5186-EE01-90FC3D2568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7747" y="155424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E36BA806-649D-AD99-16CB-AB154D21AB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7747" y="2438929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899C76C6-DDC6-AE37-C18D-AF9B9B613F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7747" y="3321876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26E26C58-8D1F-463F-DA15-633A940103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7747" y="4218074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980DBD3B-0544-E711-0186-41C3064CB63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7747" y="5140777"/>
            <a:ext cx="1063511" cy="657129"/>
          </a:xfrm>
        </p:spPr>
        <p:txBody>
          <a:bodyPr>
            <a:noAutofit/>
          </a:bodyPr>
          <a:lstStyle>
            <a:lvl1pPr marL="0" indent="-6350" algn="r" defTabSz="914400" rtl="0" eaLnBrk="1" latinLnBrk="0" hangingPunct="1">
              <a:spcBef>
                <a:spcPts val="300"/>
              </a:spcBef>
              <a:tabLst/>
              <a:defRPr lang="en-US" sz="2800" b="0" i="0" kern="1200" dirty="0" smtClean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300"/>
              </a:spcBef>
              <a:buClr>
                <a:schemeClr val="bg1"/>
              </a:buClr>
              <a:buFont typeface="Wingdings" pitchFamily="2" charset="2"/>
              <a:buNone/>
              <a:tabLst/>
              <a:defRPr lang="en-US" sz="4400" b="0" i="0" kern="12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cs typeface="+mn-cs"/>
              </a:defRPr>
            </a:lvl2pPr>
            <a:lvl3pPr>
              <a:buClr>
                <a:schemeClr val="bg1"/>
              </a:buClr>
              <a:defRPr sz="1000">
                <a:solidFill>
                  <a:schemeClr val="tx2"/>
                </a:solidFill>
              </a:defRPr>
            </a:lvl3pPr>
          </a:lstStyle>
          <a:p>
            <a:pPr lvl="0"/>
            <a:r>
              <a:rPr lang="en-US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8506383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1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vider_Vista_Plai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390FA0-EFFE-D068-7BDF-BEB1873FC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037C61-8B75-9180-F4D6-2602DB041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77" y="280480"/>
            <a:ext cx="1267446" cy="9144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AB47C15-3B70-9878-5D99-E77B042B1CF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4160" y="1937492"/>
            <a:ext cx="11927840" cy="3282749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defRPr sz="5400" b="0" i="0" spc="0" baseline="0">
                <a:solidFill>
                  <a:schemeClr val="bg1"/>
                </a:solidFill>
                <a:latin typeface="Impact" panose="020B080603090205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THIS IS A DIVIDER</a:t>
            </a:r>
          </a:p>
        </p:txBody>
      </p:sp>
    </p:spTree>
    <p:extLst>
      <p:ext uri="{BB962C8B-B14F-4D97-AF65-F5344CB8AC3E}">
        <p14:creationId xmlns:p14="http://schemas.microsoft.com/office/powerpoint/2010/main" val="310151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D90A8A-973A-9FE3-D890-9DC2424F4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48" y="339475"/>
            <a:ext cx="11122040" cy="93132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04C3E459-7D15-01BB-8695-06F37579441B}"/>
              </a:ext>
            </a:extLst>
          </p:cNvPr>
          <p:cNvSpPr txBox="1">
            <a:spLocks/>
          </p:cNvSpPr>
          <p:nvPr/>
        </p:nvSpPr>
        <p:spPr>
          <a:xfrm>
            <a:off x="462708" y="3249613"/>
            <a:ext cx="11391155" cy="26003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SzPct val="75000"/>
              <a:buFont typeface="Arial" panose="020B0604020202020204" pitchFamily="34" charset="0"/>
              <a:buNone/>
              <a:defRPr sz="2200" b="0" i="0" kern="1200">
                <a:solidFill>
                  <a:schemeClr val="tx2"/>
                </a:solidFill>
                <a:latin typeface="Paramount Vista Sans Semi Cond" pitchFamily="2" charset="77"/>
                <a:ea typeface="+mn-ea"/>
                <a:cs typeface="+mn-cs"/>
              </a:defRPr>
            </a:lvl1pPr>
            <a:lvl2pPr marL="0" indent="-146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2"/>
                </a:solidFill>
                <a:latin typeface="Paramount Vista Sans Semi Cond" pitchFamily="2" charset="77"/>
                <a:ea typeface="+mn-ea"/>
                <a:cs typeface="+mn-cs"/>
              </a:defRPr>
            </a:lvl2pPr>
            <a:lvl3pPr marL="301625" indent="-1524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  <a:defRPr sz="1100" b="0" i="0" kern="1200">
                <a:solidFill>
                  <a:schemeClr val="tx2"/>
                </a:solidFill>
                <a:latin typeface="Paramount Vista Sans Semi Cond" pitchFamily="2" charset="77"/>
                <a:ea typeface="+mn-ea"/>
                <a:cs typeface="+mn-cs"/>
              </a:defRPr>
            </a:lvl3pPr>
            <a:lvl4pPr marL="750888" indent="-334963" algn="l" defTabSz="914400" rtl="0" eaLnBrk="1" latinLnBrk="0" hangingPunct="1">
              <a:lnSpc>
                <a:spcPct val="90000"/>
              </a:lnSpc>
              <a:spcBef>
                <a:spcPts val="7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None/>
              <a:tabLst/>
              <a:defRPr sz="800" b="1" i="0" kern="1200">
                <a:solidFill>
                  <a:schemeClr val="tx2"/>
                </a:solidFill>
                <a:latin typeface="Peak Sans Bold" pitchFamily="2" charset="77"/>
                <a:ea typeface="+mn-ea"/>
                <a:cs typeface="+mn-cs"/>
              </a:defRPr>
            </a:lvl4pPr>
            <a:lvl5pPr marL="628650" indent="-781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None/>
              <a:tabLst/>
              <a:defRPr lang="en-US" sz="800" b="1" i="0" kern="1200">
                <a:solidFill>
                  <a:schemeClr val="tx2"/>
                </a:solidFill>
                <a:latin typeface="Peak Sans Bold" pitchFamily="2" charset="77"/>
                <a:ea typeface="+mn-ea"/>
                <a:cs typeface="+mn-cs"/>
              </a:defRPr>
            </a:lvl5pPr>
            <a:lvl6pPr marL="2816225" indent="-815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0" i="0" dirty="0">
              <a:latin typeface="Impact" panose="020B080603090205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6830F17-6096-CD87-FE07-0A7743DF0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2708" y="2011681"/>
            <a:ext cx="10927080" cy="40477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590508-5A18-371B-79B5-F4305187A118}"/>
              </a:ext>
            </a:extLst>
          </p:cNvPr>
          <p:cNvPicPr>
            <a:picLocks noChangeAspect="1"/>
          </p:cNvPicPr>
          <p:nvPr/>
        </p:nvPicPr>
        <p:blipFill>
          <a:blip r:embed="rId44"/>
          <a:srcRect/>
          <a:stretch/>
        </p:blipFill>
        <p:spPr>
          <a:xfrm>
            <a:off x="347472" y="6319439"/>
            <a:ext cx="374904" cy="29888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596C8A-F6AB-0DBE-BD97-A104FA185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3432" y="6319440"/>
            <a:ext cx="728632" cy="367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300" b="0" i="0" smtClean="0">
                <a:solidFill>
                  <a:schemeClr val="tx2"/>
                </a:solidFill>
                <a:latin typeface="Impact" panose="020B0806030902050204" pitchFamily="34" charset="0"/>
              </a:defRPr>
            </a:lvl1pPr>
          </a:lstStyle>
          <a:p>
            <a:fld id="{A9E729C9-9B37-4741-AD46-34DFE9FE5290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659047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</p:sldLayoutIdLst>
  <p:txStyles>
    <p:titleStyle>
      <a:lvl1pPr algn="l" defTabSz="914400" rtl="0" eaLnBrk="1" latinLnBrk="0" hangingPunct="1">
        <a:lnSpc>
          <a:spcPct val="75000"/>
        </a:lnSpc>
        <a:spcBef>
          <a:spcPct val="0"/>
        </a:spcBef>
        <a:buNone/>
        <a:defRPr sz="4800" b="0" i="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63500" indent="-6350" algn="l" defTabSz="914400" rtl="0" eaLnBrk="1" latinLnBrk="0" hangingPunct="1">
        <a:lnSpc>
          <a:spcPct val="100000"/>
        </a:lnSpc>
        <a:spcBef>
          <a:spcPts val="1000"/>
        </a:spcBef>
        <a:buClrTx/>
        <a:buSzPct val="75000"/>
        <a:buFont typeface="Arial" panose="020B0604020202020204" pitchFamily="34" charset="0"/>
        <a:buNone/>
        <a:tabLst/>
        <a:defRPr sz="1800" b="1" i="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1pPr>
      <a:lvl2pPr marL="246063" indent="-182563" algn="l" defTabSz="914400" rtl="0" eaLnBrk="1" latinLnBrk="0" hangingPunct="1">
        <a:lnSpc>
          <a:spcPct val="100000"/>
        </a:lnSpc>
        <a:spcBef>
          <a:spcPts val="600"/>
        </a:spcBef>
        <a:buClr>
          <a:schemeClr val="bg1"/>
        </a:buClr>
        <a:buSzPct val="100000"/>
        <a:buFont typeface="Wingdings" pitchFamily="2" charset="2"/>
        <a:buChar char="§"/>
        <a:tabLst/>
        <a:defRPr sz="1600" b="0" i="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2pPr>
      <a:lvl3pPr marL="519113" indent="-182563" algn="l" defTabSz="914400" rtl="0" eaLnBrk="1" latinLnBrk="0" hangingPunct="1">
        <a:lnSpc>
          <a:spcPct val="100000"/>
        </a:lnSpc>
        <a:spcBef>
          <a:spcPts val="600"/>
        </a:spcBef>
        <a:buClr>
          <a:schemeClr val="bg1"/>
        </a:buClr>
        <a:buSzPct val="125000"/>
        <a:buFont typeface="STIXGeneral-Regular" pitchFamily="2" charset="2"/>
        <a:buChar char="⎯"/>
        <a:tabLst/>
        <a:defRPr sz="1400" b="0" i="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3pPr>
      <a:lvl4pPr marL="809625" indent="-190500" algn="l" defTabSz="914400" rtl="0" eaLnBrk="1" latinLnBrk="0" hangingPunct="1">
        <a:lnSpc>
          <a:spcPct val="100000"/>
        </a:lnSpc>
        <a:spcBef>
          <a:spcPts val="600"/>
        </a:spcBef>
        <a:buClr>
          <a:schemeClr val="bg1"/>
        </a:buClr>
        <a:buSzPct val="125000"/>
        <a:buFont typeface="Arial" panose="020B0604020202020204" pitchFamily="34" charset="0"/>
        <a:buChar char="•"/>
        <a:tabLst/>
        <a:defRPr sz="1200" b="0" i="0" kern="120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4pPr>
      <a:lvl5pPr marL="1087438" indent="-190500" algn="l" defTabSz="914400" rtl="0" eaLnBrk="1" latinLnBrk="0" hangingPunct="1">
        <a:lnSpc>
          <a:spcPct val="100000"/>
        </a:lnSpc>
        <a:spcBef>
          <a:spcPts val="600"/>
        </a:spcBef>
        <a:buClr>
          <a:schemeClr val="bg1"/>
        </a:buClr>
        <a:buSzPct val="125000"/>
        <a:buFont typeface="Wingdings" pitchFamily="2" charset="2"/>
        <a:buChar char="§"/>
        <a:tabLst/>
        <a:defRPr lang="en-US" sz="1100" b="0" i="0" kern="1200" dirty="0">
          <a:solidFill>
            <a:schemeClr val="tx2"/>
          </a:solidFill>
          <a:latin typeface="Arial" panose="020B0604020202020204" pitchFamily="34" charset="0"/>
          <a:ea typeface="+mn-ea"/>
          <a:cs typeface="+mn-cs"/>
        </a:defRPr>
      </a:lvl5pPr>
      <a:lvl6pPr marL="1838325" indent="-5794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bg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80">
          <p15:clr>
            <a:srgbClr val="F26B43"/>
          </p15:clr>
        </p15:guide>
        <p15:guide id="2" pos="3840">
          <p15:clr>
            <a:srgbClr val="F26B43"/>
          </p15:clr>
        </p15:guide>
        <p15:guide id="3" pos="3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docs/concepts/workloads/pods/" TargetMode="External"/><Relationship Id="rId1" Type="http://schemas.openxmlformats.org/officeDocument/2006/relationships/slideLayout" Target="../slideLayouts/slideLayout4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kg.go.dev/text/templat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Relationship Id="rId4" Type="http://schemas.openxmlformats.org/officeDocument/2006/relationships/hyperlink" Target="https://pkg.go.dev/github.com/Masterminds/sprig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acomcbs/devops-helm-tenants/blob/77e430a51a12d5ea31aa7a020f8474890b574952/templates/eu-west-1.ya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Relationship Id="rId6" Type="http://schemas.openxmlformats.org/officeDocument/2006/relationships/hyperlink" Target="https://github.com/viacomcbs/up-k8s-applications/blob/main/applications/us-east-1/accounts.yaml" TargetMode="External"/><Relationship Id="rId5" Type="http://schemas.openxmlformats.org/officeDocument/2006/relationships/hyperlink" Target="https://github.com/viacomcbs/devops-helm-environments/blob/main/templates/environments.yaml" TargetMode="External"/><Relationship Id="rId4" Type="http://schemas.openxmlformats.org/officeDocument/2006/relationships/hyperlink" Target="https://github.com/viacomcbs/up-k8s-applications/tree/main/applications/us-east-1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argocd.tools.paramount.tech/applications/argocd/use1-up-stream-concurrency-qa" TargetMode="External"/><Relationship Id="rId1" Type="http://schemas.openxmlformats.org/officeDocument/2006/relationships/slideLayout" Target="../slideLayouts/slideLayout4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****@github.com/viacomcbs/up-k8s-applications.git" TargetMode="External"/><Relationship Id="rId1" Type="http://schemas.openxmlformats.org/officeDocument/2006/relationships/slideLayout" Target="../slideLayouts/slideLayout4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****@github.com/viacomcbs/up-k8s-applications.git" TargetMode="External"/><Relationship Id="rId1" Type="http://schemas.openxmlformats.org/officeDocument/2006/relationships/slideLayout" Target="../slideLayouts/slideLayout4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iacomcbs/up-k8s-applications/blob/main/activation-code/use1-prod.yaml" TargetMode="External"/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helm.sh/docs/topics/charts/" TargetMode="External"/><Relationship Id="rId1" Type="http://schemas.openxmlformats.org/officeDocument/2006/relationships/slideLayout" Target="../slideLayouts/slideLayout4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6CDBD-9789-DB2C-34FF-20A631A906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458686"/>
            <a:ext cx="9144000" cy="1779134"/>
          </a:xfrm>
        </p:spPr>
        <p:txBody>
          <a:bodyPr>
            <a:normAutofit/>
          </a:bodyPr>
          <a:lstStyle/>
          <a:p>
            <a:r>
              <a:rPr lang="en-PL" sz="8000" dirty="0"/>
              <a:t>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5F909C-BD75-51D1-10AA-D6F8F83427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r>
              <a:rPr lang="en-PL" dirty="0"/>
              <a:t>“</a:t>
            </a:r>
            <a:r>
              <a:rPr lang="en-GB" dirty="0"/>
              <a:t> a method for </a:t>
            </a:r>
            <a:r>
              <a:rPr lang="en-GB" b="1" dirty="0">
                <a:solidFill>
                  <a:srgbClr val="FF0000"/>
                </a:solidFill>
              </a:rPr>
              <a:t>exposing</a:t>
            </a:r>
            <a:r>
              <a:rPr lang="en-GB" dirty="0"/>
              <a:t> a network application that is running as one or more </a:t>
            </a:r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Pods</a:t>
            </a:r>
            <a:r>
              <a:rPr lang="en-GB" dirty="0"/>
              <a:t> in your cluster</a:t>
            </a:r>
            <a:r>
              <a:rPr lang="en-PL" dirty="0"/>
              <a:t>”</a:t>
            </a:r>
            <a:br>
              <a:rPr lang="en-PL" dirty="0"/>
            </a:b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625537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1AD47-1CE1-70A1-4A6D-62DC5B6E6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PL" b="1" dirty="0"/>
              <a:t>IRSA = </a:t>
            </a:r>
            <a:r>
              <a:rPr lang="en-GB" b="1" dirty="0">
                <a:solidFill>
                  <a:srgbClr val="FF0000"/>
                </a:solidFill>
              </a:rPr>
              <a:t>I</a:t>
            </a:r>
            <a:r>
              <a:rPr lang="en-GB" b="1" dirty="0"/>
              <a:t>AM </a:t>
            </a:r>
            <a:r>
              <a:rPr lang="en-GB" b="1" dirty="0">
                <a:solidFill>
                  <a:srgbClr val="FF0000"/>
                </a:solidFill>
              </a:rPr>
              <a:t>R</a:t>
            </a:r>
            <a:r>
              <a:rPr lang="en-GB" b="1" dirty="0"/>
              <a:t>oles for </a:t>
            </a:r>
            <a:r>
              <a:rPr lang="en-GB" b="1" dirty="0">
                <a:solidFill>
                  <a:srgbClr val="FF0000"/>
                </a:solidFill>
              </a:rPr>
              <a:t>S</a:t>
            </a:r>
            <a:r>
              <a:rPr lang="en-GB" b="1" dirty="0"/>
              <a:t>ervice </a:t>
            </a:r>
            <a:r>
              <a:rPr lang="en-GB" b="1" dirty="0">
                <a:solidFill>
                  <a:srgbClr val="FF0000"/>
                </a:solidFill>
              </a:rPr>
              <a:t>A</a:t>
            </a:r>
            <a:r>
              <a:rPr lang="en-GB" b="1" dirty="0"/>
              <a:t>ccounts</a:t>
            </a:r>
            <a:endParaRPr lang="en-PL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360831-753B-F228-6DD4-78DB1CAC0E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71817" y="2011363"/>
            <a:ext cx="719210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D5D4D1B-6929-0FFB-9CA5-EB1BAAA76E26}"/>
              </a:ext>
            </a:extLst>
          </p:cNvPr>
          <p:cNvSpPr txBox="1">
            <a:spLocks/>
          </p:cNvSpPr>
          <p:nvPr/>
        </p:nvSpPr>
        <p:spPr>
          <a:xfrm>
            <a:off x="8305040" y="5535557"/>
            <a:ext cx="1415143" cy="523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L" sz="1200" dirty="0"/>
              <a:t>Source: [Diagram1]</a:t>
            </a:r>
          </a:p>
        </p:txBody>
      </p:sp>
    </p:spTree>
    <p:extLst>
      <p:ext uri="{BB962C8B-B14F-4D97-AF65-F5344CB8AC3E}">
        <p14:creationId xmlns:p14="http://schemas.microsoft.com/office/powerpoint/2010/main" val="3413444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16A49-B703-A17D-64FC-699F210F0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Amazon EKS Pod Identity Webhook</a:t>
            </a:r>
            <a:endParaRPr lang="en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4ED79-F8CB-09AE-EF16-14FF1D423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5657"/>
            <a:ext cx="10341429" cy="55081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ServiceAccount</a:t>
            </a: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GB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</a:t>
            </a: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-test) annotated with:</a:t>
            </a:r>
          </a:p>
          <a:p>
            <a:pPr marL="0" indent="0">
              <a:buNone/>
            </a:pP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eks.amazonaws.com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/role-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arn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 "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arn:aws:iam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::{account-id}:role/{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iam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-role}"</a:t>
            </a:r>
            <a:endParaRPr lang="en-GB" sz="16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6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(new) Pod using:</a:t>
            </a:r>
          </a:p>
          <a:p>
            <a:pPr marL="0" indent="0">
              <a:buNone/>
            </a:pP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spec.serviceAccountName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sa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-test</a:t>
            </a:r>
          </a:p>
          <a:p>
            <a:pPr marL="0" indent="0">
              <a:buNone/>
            </a:pPr>
            <a:b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Injections (by web hook):</a:t>
            </a: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Environment variables: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AWS_DEFAULT_REGION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AWS_REGION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AWS_ROLE_ARN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AWS_WEB_IDENTITY_TOKEN_FILE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- AWS_STS_REGIONAL_ENDPOINTS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Volumes: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- var/run/secrets/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eks.amazonaws.com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serviceaccount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/token</a:t>
            </a:r>
          </a:p>
          <a:p>
            <a:endParaRPr lang="en-PL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979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9AEAE0-23B0-2E36-7497-538BA5EC74AE}"/>
              </a:ext>
            </a:extLst>
          </p:cNvPr>
          <p:cNvSpPr txBox="1"/>
          <p:nvPr/>
        </p:nvSpPr>
        <p:spPr>
          <a:xfrm>
            <a:off x="1001484" y="977988"/>
            <a:ext cx="10189029" cy="17543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800" dirty="0" err="1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GB" sz="1800" dirty="0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client = S3Client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.builder().</a:t>
            </a:r>
            <a:r>
              <a:rPr lang="en-GB" sz="18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credentialsProvider</a:t>
            </a: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StsAssumeRoleWithWebIdentityCredentialsProvider.builder</a:t>
            </a: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().build()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)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.region(</a:t>
            </a:r>
            <a:r>
              <a:rPr lang="en-GB" sz="1800" i="1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US_EAST_1</a:t>
            </a: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.build()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DB96C3-043F-2A07-5EFE-216F567621F4}"/>
              </a:ext>
            </a:extLst>
          </p:cNvPr>
          <p:cNvSpPr txBox="1"/>
          <p:nvPr/>
        </p:nvSpPr>
        <p:spPr>
          <a:xfrm>
            <a:off x="698971" y="3777343"/>
            <a:ext cx="10794057" cy="224676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400" dirty="0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GB" sz="1400" dirty="0" err="1">
                <a:solidFill>
                  <a:srgbClr val="56A8F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StsWebIdentityTokenFileCredentialsProvider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(Builder builder) {</a:t>
            </a:r>
            <a:b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super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(builder, </a:t>
            </a:r>
            <a:r>
              <a:rPr lang="en-GB" sz="1400" dirty="0">
                <a:solidFill>
                  <a:srgbClr val="6AAB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GB" sz="1400" dirty="0" err="1">
                <a:solidFill>
                  <a:srgbClr val="6AAB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sts</a:t>
            </a:r>
            <a:r>
              <a:rPr lang="en-GB" sz="1400" dirty="0">
                <a:solidFill>
                  <a:srgbClr val="6AAB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-assume-role-with-web-identity-credentials-provider"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Path </a:t>
            </a:r>
            <a:r>
              <a:rPr lang="en-GB" sz="14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webIdentityTokenFile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</a:t>
            </a:r>
            <a:b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4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builder.</a:t>
            </a:r>
            <a:r>
              <a:rPr lang="en-GB" sz="1400" dirty="0" err="1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webIdentityTokenFile</a:t>
            </a:r>
            <a:r>
              <a:rPr lang="en-GB" sz="1400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!= </a:t>
            </a:r>
            <a:r>
              <a:rPr lang="en-GB" sz="1400" dirty="0">
                <a:solidFill>
                  <a:srgbClr val="CF8E6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</a:p>
          <a:p>
            <a:pPr>
              <a:buNone/>
            </a:pP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? </a:t>
            </a:r>
            <a:r>
              <a:rPr lang="en-GB" sz="14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builder.</a:t>
            </a:r>
            <a:r>
              <a:rPr lang="en-GB" sz="1400" dirty="0" err="1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webIdentityTokenFile</a:t>
            </a:r>
            <a:br>
              <a:rPr lang="en-GB" sz="1400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1400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Paths.</a:t>
            </a:r>
            <a:r>
              <a:rPr lang="en-GB" sz="1400" i="1" dirty="0" err="1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>
              <a:buNone/>
            </a:pPr>
            <a:r>
              <a:rPr lang="en-GB" sz="1400" i="1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   trim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>
              <a:buNone/>
            </a:pP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	SdkSystemSetting.</a:t>
            </a:r>
            <a:r>
              <a:rPr lang="en-GB" sz="1400" i="1" dirty="0">
                <a:solidFill>
                  <a:srgbClr val="C77DB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AWS_WEB_IDENTITY_TOKEN_FILE</a:t>
            </a: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.getStringValueOrThrow()</a:t>
            </a:r>
          </a:p>
          <a:p>
            <a:pPr>
              <a:buNone/>
            </a:pP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   )</a:t>
            </a:r>
          </a:p>
          <a:p>
            <a:pPr>
              <a:buNone/>
            </a:pPr>
            <a:r>
              <a:rPr lang="en-GB" sz="1400" dirty="0">
                <a:solidFill>
                  <a:srgbClr val="BCBEC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		);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3363FB-0A55-C4A5-CB77-62D861B5972C}"/>
              </a:ext>
            </a:extLst>
          </p:cNvPr>
          <p:cNvCxnSpPr>
            <a:cxnSpLocks/>
          </p:cNvCxnSpPr>
          <p:nvPr/>
        </p:nvCxnSpPr>
        <p:spPr>
          <a:xfrm>
            <a:off x="6035746" y="2945219"/>
            <a:ext cx="0" cy="648586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540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040E8-06B6-8D1F-FF4E-48877E6D0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D7F03-118F-AFE0-4131-FEF7F8077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aws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/create/7_setup_irsa.sh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k8s/05_irsa</a:t>
            </a:r>
            <a:endParaRPr lang="en-PL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588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59C8C-7FCD-87D5-1F23-238823B66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72025-06DB-4257-202D-97BF8F4763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686"/>
            <a:ext cx="9144000" cy="1681163"/>
          </a:xfrm>
        </p:spPr>
        <p:txBody>
          <a:bodyPr>
            <a:normAutofit/>
          </a:bodyPr>
          <a:lstStyle/>
          <a:p>
            <a:r>
              <a:rPr lang="en-PL" sz="8000" dirty="0"/>
              <a:t>Helm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5AE9A7-5757-1660-5A28-9374A0C27A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br>
              <a:rPr lang="en-PL" dirty="0"/>
            </a:br>
            <a:r>
              <a:rPr lang="en-GB" dirty="0"/>
              <a:t>package manager for Kubernetes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353385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0C0A7-2A2E-F63E-AC33-16BE47423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3740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 </a:t>
            </a:r>
            <a:r>
              <a:rPr lang="en-GB" i="1" u="sng" dirty="0"/>
              <a:t>Chart</a:t>
            </a:r>
            <a:r>
              <a:rPr lang="en-GB" dirty="0"/>
              <a:t> is a Helm </a:t>
            </a:r>
            <a:r>
              <a:rPr lang="en-GB" b="1" dirty="0">
                <a:solidFill>
                  <a:srgbClr val="FF0000"/>
                </a:solidFill>
              </a:rPr>
              <a:t>package</a:t>
            </a:r>
          </a:p>
          <a:p>
            <a:pPr marL="0" indent="0">
              <a:buNone/>
            </a:pPr>
            <a:r>
              <a:rPr lang="en-GB" sz="2000" b="1" dirty="0"/>
              <a:t>(</a:t>
            </a:r>
            <a:r>
              <a:rPr lang="en-GB" sz="2000" dirty="0"/>
              <a:t>Helm uses a </a:t>
            </a:r>
            <a:r>
              <a:rPr lang="en-GB" sz="2000" b="1" dirty="0">
                <a:solidFill>
                  <a:srgbClr val="FF0000"/>
                </a:solidFill>
              </a:rPr>
              <a:t>packaging format </a:t>
            </a:r>
            <a:r>
              <a:rPr lang="en-GB" sz="2000" dirty="0"/>
              <a:t>called </a:t>
            </a:r>
            <a:r>
              <a:rPr lang="en-GB" sz="2000" i="1" dirty="0"/>
              <a:t>charts</a:t>
            </a:r>
            <a:r>
              <a:rPr lang="en-GB" sz="2000" dirty="0"/>
              <a:t>. A chart is a collection of files that describe a related set of Kubernetes resources.</a:t>
            </a:r>
            <a:r>
              <a:rPr lang="en-GB" sz="2000" b="1" dirty="0"/>
              <a:t>)</a:t>
            </a:r>
          </a:p>
          <a:p>
            <a:pPr marL="0" indent="0">
              <a:buNone/>
            </a:pPr>
            <a:r>
              <a:rPr lang="en-GB" sz="2000" b="1" dirty="0"/>
              <a:t>[used by UP]</a:t>
            </a:r>
          </a:p>
          <a:p>
            <a:pPr marL="0" indent="0">
              <a:buNone/>
            </a:pPr>
            <a:endParaRPr lang="en-GB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GB" dirty="0"/>
              <a:t>A </a:t>
            </a:r>
            <a:r>
              <a:rPr lang="en-GB" i="1" u="sng" dirty="0"/>
              <a:t>Repository</a:t>
            </a:r>
            <a:r>
              <a:rPr lang="en-GB" dirty="0"/>
              <a:t> is the place where charts can be collected and shared</a:t>
            </a:r>
          </a:p>
          <a:p>
            <a:pPr marL="0" indent="0">
              <a:buNone/>
            </a:pPr>
            <a:r>
              <a:rPr lang="en-GB" sz="2200" b="1" dirty="0"/>
              <a:t>[not used by UP]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 </a:t>
            </a:r>
            <a:r>
              <a:rPr lang="en-GB" i="1" u="sng" dirty="0"/>
              <a:t>Release</a:t>
            </a:r>
            <a:r>
              <a:rPr lang="en-GB" dirty="0"/>
              <a:t> is an </a:t>
            </a:r>
            <a:r>
              <a:rPr lang="en-GB" b="1" dirty="0">
                <a:solidFill>
                  <a:srgbClr val="FF0000"/>
                </a:solidFill>
              </a:rPr>
              <a:t>instance of a chart </a:t>
            </a:r>
            <a:r>
              <a:rPr lang="en-GB" dirty="0"/>
              <a:t>running in a Kubernetes cluster.</a:t>
            </a:r>
          </a:p>
          <a:p>
            <a:pPr marL="0" indent="0">
              <a:buNone/>
            </a:pPr>
            <a:r>
              <a:rPr lang="en-GB" sz="2200" b="1" dirty="0"/>
              <a:t>[not used by UP]</a:t>
            </a:r>
          </a:p>
          <a:p>
            <a:pPr marL="0" indent="0">
              <a:buNone/>
            </a:pPr>
            <a:endParaRPr lang="en-GB" dirty="0"/>
          </a:p>
          <a:p>
            <a:endParaRPr lang="en-PL" dirty="0"/>
          </a:p>
        </p:txBody>
      </p:sp>
      <p:sp>
        <p:nvSpPr>
          <p:cNvPr id="6" name="&quot;No&quot; Symbol 5">
            <a:extLst>
              <a:ext uri="{FF2B5EF4-FFF2-40B4-BE49-F238E27FC236}">
                <a16:creationId xmlns:a16="http://schemas.microsoft.com/office/drawing/2014/main" id="{74E10CB1-868E-5F34-FE91-F1483742DB52}"/>
              </a:ext>
            </a:extLst>
          </p:cNvPr>
          <p:cNvSpPr/>
          <p:nvPr/>
        </p:nvSpPr>
        <p:spPr>
          <a:xfrm>
            <a:off x="2873826" y="3685609"/>
            <a:ext cx="424543" cy="391885"/>
          </a:xfrm>
          <a:prstGeom prst="noSmoking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>
              <a:solidFill>
                <a:schemeClr val="tx1"/>
              </a:solidFill>
            </a:endParaRPr>
          </a:p>
        </p:txBody>
      </p:sp>
      <p:sp>
        <p:nvSpPr>
          <p:cNvPr id="7" name="&quot;No&quot; Symbol 6">
            <a:extLst>
              <a:ext uri="{FF2B5EF4-FFF2-40B4-BE49-F238E27FC236}">
                <a16:creationId xmlns:a16="http://schemas.microsoft.com/office/drawing/2014/main" id="{C45177DB-5D4B-FE85-C1C7-F545C539CA63}"/>
              </a:ext>
            </a:extLst>
          </p:cNvPr>
          <p:cNvSpPr/>
          <p:nvPr/>
        </p:nvSpPr>
        <p:spPr>
          <a:xfrm>
            <a:off x="2873826" y="5393193"/>
            <a:ext cx="424543" cy="391885"/>
          </a:xfrm>
          <a:prstGeom prst="noSmoking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8718EF-5E47-5DFB-EB47-74C9E6D57677}"/>
              </a:ext>
            </a:extLst>
          </p:cNvPr>
          <p:cNvSpPr txBox="1"/>
          <p:nvPr/>
        </p:nvSpPr>
        <p:spPr>
          <a:xfrm>
            <a:off x="9720944" y="5965763"/>
            <a:ext cx="20791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L" sz="1800" dirty="0"/>
              <a:t>Source: [Docs2]</a:t>
            </a:r>
          </a:p>
        </p:txBody>
      </p:sp>
    </p:spTree>
    <p:extLst>
      <p:ext uri="{BB962C8B-B14F-4D97-AF65-F5344CB8AC3E}">
        <p14:creationId xmlns:p14="http://schemas.microsoft.com/office/powerpoint/2010/main" val="1031136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FD164-F9CA-E7F1-86BD-450441DC0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PL" dirty="0"/>
              <a:t>User Platform facilitates only one command of Helm</a:t>
            </a:r>
            <a:br>
              <a:rPr lang="en-PL" dirty="0"/>
            </a:br>
            <a:r>
              <a:rPr lang="en-PL" sz="1400" dirty="0"/>
              <a:t>(under the hood – it is called by ArgoCD):</a:t>
            </a:r>
          </a:p>
          <a:p>
            <a:pPr marL="0" indent="0" algn="ctr">
              <a:buNone/>
            </a:pPr>
            <a:endParaRPr lang="en-PL" dirty="0"/>
          </a:p>
          <a:p>
            <a:pPr marL="0" indent="0" algn="ctr">
              <a:buNone/>
            </a:pPr>
            <a:r>
              <a:rPr lang="en-GB" sz="4000" dirty="0"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PL" sz="4000" dirty="0">
                <a:latin typeface="Consolas" panose="020B0609020204030204" pitchFamily="49" charset="0"/>
                <a:cs typeface="Consolas" panose="020B0609020204030204" pitchFamily="49" charset="0"/>
              </a:rPr>
              <a:t>elm template</a:t>
            </a:r>
          </a:p>
        </p:txBody>
      </p:sp>
    </p:spTree>
    <p:extLst>
      <p:ext uri="{BB962C8B-B14F-4D97-AF65-F5344CB8AC3E}">
        <p14:creationId xmlns:p14="http://schemas.microsoft.com/office/powerpoint/2010/main" val="4715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848B9-DEE5-157E-827D-C8696FFBC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075" y="913633"/>
            <a:ext cx="11122040" cy="931327"/>
          </a:xfrm>
        </p:spPr>
        <p:txBody>
          <a:bodyPr/>
          <a:lstStyle/>
          <a:p>
            <a:pPr algn="ctr"/>
            <a:r>
              <a:rPr lang="en-PL" dirty="0"/>
              <a:t>GO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2A33F-BF07-8245-7988-2142E8534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460" y="2287351"/>
            <a:ext cx="10927080" cy="4047744"/>
          </a:xfrm>
        </p:spPr>
        <p:txBody>
          <a:bodyPr/>
          <a:lstStyle/>
          <a:p>
            <a:r>
              <a:rPr lang="en-GB" dirty="0">
                <a:hlinkClick r:id="rId3"/>
              </a:rPr>
              <a:t>https://pkg.go.dev/text/template</a:t>
            </a:r>
            <a:r>
              <a:rPr lang="en-GB" dirty="0"/>
              <a:t> (engine)</a:t>
            </a:r>
          </a:p>
          <a:p>
            <a:r>
              <a:rPr lang="en-GB" dirty="0">
                <a:hlinkClick r:id="rId4"/>
              </a:rPr>
              <a:t>https://pkg.go.dev/github.com/Masterminds/sprig</a:t>
            </a:r>
            <a:r>
              <a:rPr lang="en-GB" dirty="0"/>
              <a:t> (extra template functions - supported out of the box)</a:t>
            </a:r>
          </a:p>
          <a:p>
            <a:endParaRPr lang="en-GB" dirty="0"/>
          </a:p>
          <a:p>
            <a:r>
              <a:rPr lang="en-GB" dirty="0"/>
              <a:t>"</a:t>
            </a:r>
            <a:r>
              <a:rPr lang="en-GB" b="1" dirty="0">
                <a:solidFill>
                  <a:srgbClr val="FF0000"/>
                </a:solidFill>
              </a:rPr>
              <a:t>Actions</a:t>
            </a:r>
            <a:r>
              <a:rPr lang="en-GB" dirty="0"/>
              <a:t>"--data evaluations or control structures--are delimited by "</a:t>
            </a:r>
            <a:r>
              <a:rPr lang="en-GB" b="1" dirty="0">
                <a:solidFill>
                  <a:srgbClr val="FF0000"/>
                </a:solidFill>
              </a:rPr>
              <a:t>{{</a:t>
            </a:r>
            <a:r>
              <a:rPr lang="en-GB" dirty="0"/>
              <a:t>" and "</a:t>
            </a:r>
            <a:r>
              <a:rPr lang="en-GB" b="1" dirty="0">
                <a:solidFill>
                  <a:srgbClr val="FF0000"/>
                </a:solidFill>
              </a:rPr>
              <a:t>}}</a:t>
            </a:r>
            <a:r>
              <a:rPr lang="en-GB" dirty="0"/>
              <a:t>"; </a:t>
            </a:r>
          </a:p>
          <a:p>
            <a:r>
              <a:rPr lang="en-GB" dirty="0"/>
              <a:t>all text </a:t>
            </a:r>
            <a:r>
              <a:rPr lang="en-GB" b="1" dirty="0">
                <a:solidFill>
                  <a:srgbClr val="FF0000"/>
                </a:solidFill>
              </a:rPr>
              <a:t>outside actions </a:t>
            </a:r>
            <a:r>
              <a:rPr lang="en-GB" dirty="0"/>
              <a:t>is copied to the output </a:t>
            </a:r>
            <a:r>
              <a:rPr lang="en-GB" b="1" dirty="0">
                <a:solidFill>
                  <a:srgbClr val="FF0000"/>
                </a:solidFill>
              </a:rPr>
              <a:t>unchanged</a:t>
            </a:r>
            <a:r>
              <a:rPr lang="en-GB" dirty="0"/>
              <a:t>. </a:t>
            </a:r>
          </a:p>
          <a:p>
            <a:endParaRPr lang="en-GB" dirty="0"/>
          </a:p>
          <a:p>
            <a:endParaRPr lang="en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803E5B-C36D-1E78-E1C1-386D4AFC95A1}"/>
              </a:ext>
            </a:extLst>
          </p:cNvPr>
          <p:cNvSpPr txBox="1"/>
          <p:nvPr/>
        </p:nvSpPr>
        <p:spPr>
          <a:xfrm>
            <a:off x="9720944" y="5965763"/>
            <a:ext cx="20791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L" sz="1800" dirty="0"/>
              <a:t>Source: [Docs2]</a:t>
            </a:r>
          </a:p>
        </p:txBody>
      </p:sp>
    </p:spTree>
    <p:extLst>
      <p:ext uri="{BB962C8B-B14F-4D97-AF65-F5344CB8AC3E}">
        <p14:creationId xmlns:p14="http://schemas.microsoft.com/office/powerpoint/2010/main" val="3117201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AC503-8D79-C1CC-D07E-BD9718A01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28DD5-B3D0-E772-8104-E4AA09D1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aws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/create/5_create_ingress_controller.sh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aws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/create/8_install_keda.sh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(as regular package manager: helm install)</a:t>
            </a:r>
            <a:endParaRPr lang="en-PL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222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EF1E0-7491-7FC9-85C9-6258D2F01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3DB67-628C-AF37-76F7-B4800D6D4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k8s/06_helm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(helm template)</a:t>
            </a:r>
            <a:endParaRPr lang="en-PL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71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9D5AC-0A0B-DC8B-BE80-443C7D4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D</a:t>
            </a:r>
            <a:r>
              <a:rPr lang="en-PL" dirty="0"/>
              <a:t>emo</a:t>
            </a:r>
            <a:br>
              <a:rPr lang="en-PL" dirty="0"/>
            </a:br>
            <a:br>
              <a:rPr lang="en-PL" dirty="0"/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k8s/03_service/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multiple_services.yaml</a:t>
            </a:r>
            <a:b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(DNS resolution)</a:t>
            </a:r>
            <a:endParaRPr lang="en-PL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270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BE7A11-C14A-5471-D069-542C8B273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2A13C-3448-8013-E83C-CFAC810BA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686"/>
            <a:ext cx="9144000" cy="1681163"/>
          </a:xfrm>
        </p:spPr>
        <p:txBody>
          <a:bodyPr>
            <a:normAutofit/>
          </a:bodyPr>
          <a:lstStyle/>
          <a:p>
            <a:r>
              <a:rPr lang="en-PL" sz="8000" dirty="0"/>
              <a:t>ArgoCD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1F728E-B94A-562E-3127-EFE8320FF7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br>
              <a:rPr lang="en-PL" dirty="0"/>
            </a:br>
            <a:r>
              <a:rPr lang="en-GB" dirty="0"/>
              <a:t>continuous delivery tool for Kubernetes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015289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24676DA-A08E-F3DC-2CD0-67AE7A3DC7A8}"/>
              </a:ext>
            </a:extLst>
          </p:cNvPr>
          <p:cNvSpPr/>
          <p:nvPr/>
        </p:nvSpPr>
        <p:spPr>
          <a:xfrm>
            <a:off x="1928388" y="2121905"/>
            <a:ext cx="3132499" cy="26141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L" sz="3600" dirty="0"/>
              <a:t>Target state</a:t>
            </a:r>
            <a:br>
              <a:rPr lang="en-PL" sz="3600" dirty="0"/>
            </a:br>
            <a:r>
              <a:rPr lang="en-PL" sz="2000" dirty="0"/>
              <a:t>(github)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0BC0DC-D2D3-6D93-EA24-BCC512E30DB3}"/>
              </a:ext>
            </a:extLst>
          </p:cNvPr>
          <p:cNvSpPr/>
          <p:nvPr/>
        </p:nvSpPr>
        <p:spPr>
          <a:xfrm>
            <a:off x="7087355" y="2121906"/>
            <a:ext cx="3197381" cy="26141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L" sz="3600" dirty="0"/>
              <a:t>Live state</a:t>
            </a:r>
            <a:br>
              <a:rPr lang="en-PL" sz="3600" dirty="0"/>
            </a:br>
            <a:r>
              <a:rPr lang="en-PL" sz="2000" dirty="0"/>
              <a:t>(kubernetes cluster)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97521FB-55B4-99C2-A05D-9E55D1EB11BB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5060887" y="3429000"/>
            <a:ext cx="202646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B90FDAD-D6F7-7BCC-8163-13688C4B2C7B}"/>
              </a:ext>
            </a:extLst>
          </p:cNvPr>
          <p:cNvSpPr txBox="1"/>
          <p:nvPr/>
        </p:nvSpPr>
        <p:spPr>
          <a:xfrm>
            <a:off x="5513910" y="2649526"/>
            <a:ext cx="1152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3600" dirty="0">
                <a:solidFill>
                  <a:schemeClr val="accent2">
                    <a:lumMod val="75000"/>
                  </a:schemeClr>
                </a:solidFill>
              </a:rPr>
              <a:t>Sync</a:t>
            </a:r>
          </a:p>
        </p:txBody>
      </p:sp>
    </p:spTree>
    <p:extLst>
      <p:ext uri="{BB962C8B-B14F-4D97-AF65-F5344CB8AC3E}">
        <p14:creationId xmlns:p14="http://schemas.microsoft.com/office/powerpoint/2010/main" val="14567269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5B941-FFF2-4A96-C026-CCBBE5F47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1344D-2FDD-EF89-8DBE-F86D5B708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k8s/07_argo</a:t>
            </a:r>
            <a:endParaRPr lang="en-PL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412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B90E3-EC0F-B587-8120-AD600DA67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757011"/>
            <a:ext cx="7315200" cy="1325563"/>
          </a:xfrm>
        </p:spPr>
        <p:txBody>
          <a:bodyPr/>
          <a:lstStyle/>
          <a:p>
            <a:r>
              <a:rPr lang="en-PL" dirty="0"/>
              <a:t>UP applications setup in EKS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F5F7E-11E1-F248-45A2-7C60618FD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2924" y="2281473"/>
            <a:ext cx="6666152" cy="32907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hlinkClick r:id="rId3"/>
              </a:rPr>
              <a:t>ApplicationSet – generator #1 (tenants)</a:t>
            </a:r>
            <a:endParaRPr lang="en-GB" dirty="0"/>
          </a:p>
          <a:p>
            <a:pPr marL="0" indent="0">
              <a:buNone/>
            </a:pPr>
            <a:r>
              <a:rPr lang="en-GB" sz="1800" dirty="0"/>
              <a:t>	(line 23: - path: "applications/eu-west-1/*.</a:t>
            </a:r>
            <a:r>
              <a:rPr lang="en-GB" sz="1800" dirty="0" err="1"/>
              <a:t>yaml</a:t>
            </a:r>
            <a:r>
              <a:rPr lang="en-GB" sz="1800" dirty="0"/>
              <a:t>” )</a:t>
            </a:r>
          </a:p>
          <a:p>
            <a:pPr marL="0" indent="0">
              <a:buNone/>
            </a:pPr>
            <a:r>
              <a:rPr lang="en-GB" sz="1800" dirty="0"/>
              <a:t>	</a:t>
            </a:r>
            <a:r>
              <a:rPr lang="en-GB" sz="1800" dirty="0">
                <a:hlinkClick r:id="rId4"/>
              </a:rPr>
              <a:t>UP applications - input to #1 generator</a:t>
            </a:r>
            <a:endParaRPr lang="en-GB" sz="1800" dirty="0"/>
          </a:p>
          <a:p>
            <a:pPr marL="0" indent="0">
              <a:buNone/>
            </a:pPr>
            <a:endParaRPr lang="en-GB" dirty="0">
              <a:hlinkClick r:id="rId5"/>
            </a:endParaRPr>
          </a:p>
          <a:p>
            <a:pPr marL="0" indent="0">
              <a:buNone/>
            </a:pPr>
            <a:r>
              <a:rPr lang="en-GB" dirty="0">
                <a:hlinkClick r:id="rId5"/>
              </a:rPr>
              <a:t>ApplicationSet – generator #2</a:t>
            </a:r>
            <a:endParaRPr lang="en-GB" sz="1600" dirty="0"/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800" dirty="0"/>
              <a:t>(line 18: {{- range $d := .</a:t>
            </a:r>
            <a:r>
              <a:rPr lang="en-GB" sz="1800" dirty="0" err="1"/>
              <a:t>Values.destinations</a:t>
            </a:r>
            <a:r>
              <a:rPr lang="en-GB" sz="1800" dirty="0"/>
              <a:t> }} )</a:t>
            </a:r>
          </a:p>
          <a:p>
            <a:pPr marL="0" indent="0">
              <a:buNone/>
            </a:pPr>
            <a:r>
              <a:rPr lang="en-GB" sz="1800" dirty="0"/>
              <a:t>	</a:t>
            </a:r>
            <a:r>
              <a:rPr lang="en-GB" sz="1800" dirty="0">
                <a:hlinkClick r:id="rId6"/>
              </a:rPr>
              <a:t>UP environments – input to #2 generator</a:t>
            </a:r>
            <a:endParaRPr lang="en-GB" sz="1800" dirty="0"/>
          </a:p>
          <a:p>
            <a:pPr marL="0" indent="0">
              <a:buNone/>
            </a:pPr>
            <a:endParaRPr lang="en-GB" sz="1600" dirty="0"/>
          </a:p>
          <a:p>
            <a:endParaRPr lang="en-GB" sz="1600" dirty="0"/>
          </a:p>
          <a:p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111105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7F281F5-4A1F-3B48-8326-7B5475DFD75A}"/>
              </a:ext>
            </a:extLst>
          </p:cNvPr>
          <p:cNvSpPr/>
          <p:nvPr/>
        </p:nvSpPr>
        <p:spPr>
          <a:xfrm>
            <a:off x="1756372" y="463364"/>
            <a:ext cx="8030424" cy="614730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PL" dirty="0"/>
              <a:t>ApplicationSet</a:t>
            </a:r>
          </a:p>
          <a:p>
            <a:r>
              <a:rPr lang="en-PL" dirty="0"/>
              <a:t>(</a:t>
            </a:r>
            <a:r>
              <a:rPr lang="en-GB" dirty="0"/>
              <a:t>use1-up</a:t>
            </a:r>
            <a:r>
              <a:rPr lang="en-PL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B25924-0C65-6EF8-7B63-F6D9A2FB73CB}"/>
              </a:ext>
            </a:extLst>
          </p:cNvPr>
          <p:cNvSpPr/>
          <p:nvPr/>
        </p:nvSpPr>
        <p:spPr>
          <a:xfrm>
            <a:off x="3742853" y="819340"/>
            <a:ext cx="5573162" cy="2589291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200" dirty="0"/>
              <a:t>Application</a:t>
            </a:r>
          </a:p>
          <a:p>
            <a:r>
              <a:rPr lang="en-PL" sz="1200" dirty="0"/>
              <a:t>(use1-up-stream-concurrency)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FCAE39-5743-5E1C-6B73-39BCF0C93A9D}"/>
              </a:ext>
            </a:extLst>
          </p:cNvPr>
          <p:cNvSpPr/>
          <p:nvPr/>
        </p:nvSpPr>
        <p:spPr>
          <a:xfrm>
            <a:off x="5144253" y="1371602"/>
            <a:ext cx="4035959" cy="19374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PL" sz="1200" dirty="0"/>
              <a:t>ApplicationSet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use1-up-stream-concurrency-environments</a:t>
            </a:r>
            <a:r>
              <a:rPr lang="en-PL" sz="1000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4F7687-94AD-DD69-7E45-6DB1B2694BC8}"/>
              </a:ext>
            </a:extLst>
          </p:cNvPr>
          <p:cNvSpPr/>
          <p:nvPr/>
        </p:nvSpPr>
        <p:spPr>
          <a:xfrm>
            <a:off x="6312528" y="1785071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use1-up-stream-concurrency-qa)</a:t>
            </a:r>
            <a:endParaRPr lang="en-PL" sz="1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4BF3CE-01AD-F69D-6C2B-0743252AFE87}"/>
              </a:ext>
            </a:extLst>
          </p:cNvPr>
          <p:cNvSpPr/>
          <p:nvPr/>
        </p:nvSpPr>
        <p:spPr>
          <a:xfrm>
            <a:off x="6312528" y="2337333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use1-up-stream-concurrency-perf</a:t>
            </a:r>
            <a:r>
              <a:rPr lang="en-PL" sz="1000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AB718E-723E-4A02-8981-B08A2129D4C9}"/>
              </a:ext>
            </a:extLst>
          </p:cNvPr>
          <p:cNvSpPr/>
          <p:nvPr/>
        </p:nvSpPr>
        <p:spPr>
          <a:xfrm>
            <a:off x="6312528" y="2844327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use1-up-stream-concurrency-prod</a:t>
            </a:r>
            <a:r>
              <a:rPr lang="en-PL" sz="1000" dirty="0"/>
              <a:t>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96A044-33D3-A824-BD7B-571A972950BE}"/>
              </a:ext>
            </a:extLst>
          </p:cNvPr>
          <p:cNvSpPr/>
          <p:nvPr/>
        </p:nvSpPr>
        <p:spPr>
          <a:xfrm>
            <a:off x="3742853" y="3490112"/>
            <a:ext cx="5573162" cy="225146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200" dirty="0"/>
              <a:t>Application</a:t>
            </a:r>
          </a:p>
          <a:p>
            <a:r>
              <a:rPr lang="en-PL" sz="1200" dirty="0"/>
              <a:t>(use1-up-synthetic-monitor)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F47418-8EC6-61CD-C784-91C5E573CD3A}"/>
              </a:ext>
            </a:extLst>
          </p:cNvPr>
          <p:cNvSpPr/>
          <p:nvPr/>
        </p:nvSpPr>
        <p:spPr>
          <a:xfrm>
            <a:off x="5144253" y="4042375"/>
            <a:ext cx="4035959" cy="151845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PL" sz="1200" dirty="0"/>
              <a:t>ApplicationSet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</a:t>
            </a:r>
            <a:r>
              <a:rPr lang="en-PL" sz="1000" dirty="0"/>
              <a:t>synthetic-monitor</a:t>
            </a:r>
            <a:r>
              <a:rPr lang="en-GB" sz="1000" dirty="0"/>
              <a:t>-environments</a:t>
            </a:r>
            <a:r>
              <a:rPr lang="en-PL" sz="1000" dirty="0"/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437B74-793C-C8FF-43B9-7B09ACFDCA13}"/>
              </a:ext>
            </a:extLst>
          </p:cNvPr>
          <p:cNvSpPr/>
          <p:nvPr/>
        </p:nvSpPr>
        <p:spPr>
          <a:xfrm>
            <a:off x="6312528" y="4499668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</a:t>
            </a:r>
            <a:r>
              <a:rPr lang="en-PL" sz="1000" dirty="0"/>
              <a:t> synthetic-monitor</a:t>
            </a:r>
            <a:r>
              <a:rPr lang="en-GB" sz="1000" dirty="0"/>
              <a:t>-</a:t>
            </a:r>
            <a:r>
              <a:rPr lang="en-GB" sz="1000" dirty="0" err="1"/>
              <a:t>qa</a:t>
            </a:r>
            <a:r>
              <a:rPr lang="en-PL" sz="1000" dirty="0"/>
              <a:t>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2B4181-052C-5BEE-9446-2038F24AD880}"/>
              </a:ext>
            </a:extLst>
          </p:cNvPr>
          <p:cNvSpPr/>
          <p:nvPr/>
        </p:nvSpPr>
        <p:spPr>
          <a:xfrm>
            <a:off x="6312528" y="4989793"/>
            <a:ext cx="2777150" cy="389259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000" dirty="0"/>
              <a:t>Application</a:t>
            </a:r>
          </a:p>
          <a:p>
            <a:r>
              <a:rPr lang="en-PL" sz="1000" dirty="0"/>
              <a:t>(</a:t>
            </a:r>
            <a:r>
              <a:rPr lang="en-GB" sz="1000" dirty="0"/>
              <a:t>use1-up-</a:t>
            </a:r>
            <a:r>
              <a:rPr lang="en-PL" sz="1000" dirty="0"/>
              <a:t> synthetic-monitor</a:t>
            </a:r>
            <a:r>
              <a:rPr lang="en-GB" sz="1000" dirty="0"/>
              <a:t>-prod</a:t>
            </a:r>
            <a:r>
              <a:rPr lang="en-PL" sz="1000" dirty="0"/>
              <a:t>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2F03838-106A-6F5D-6B71-4A1268A4B713}"/>
              </a:ext>
            </a:extLst>
          </p:cNvPr>
          <p:cNvCxnSpPr>
            <a:cxnSpLocks/>
          </p:cNvCxnSpPr>
          <p:nvPr/>
        </p:nvCxnSpPr>
        <p:spPr>
          <a:xfrm>
            <a:off x="2502153" y="1213164"/>
            <a:ext cx="1112817" cy="82386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7AC1DD5-2259-7E59-E93A-83FE041C591C}"/>
              </a:ext>
            </a:extLst>
          </p:cNvPr>
          <p:cNvCxnSpPr>
            <a:cxnSpLocks/>
          </p:cNvCxnSpPr>
          <p:nvPr/>
        </p:nvCxnSpPr>
        <p:spPr>
          <a:xfrm>
            <a:off x="2502153" y="1213164"/>
            <a:ext cx="1112817" cy="30238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5604296-235E-A23A-44B6-107442DD913E}"/>
              </a:ext>
            </a:extLst>
          </p:cNvPr>
          <p:cNvCxnSpPr>
            <a:cxnSpLocks/>
          </p:cNvCxnSpPr>
          <p:nvPr/>
        </p:nvCxnSpPr>
        <p:spPr>
          <a:xfrm>
            <a:off x="2502153" y="1213164"/>
            <a:ext cx="1112817" cy="49537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163D276-A1ED-A308-1671-5F130B07D945}"/>
              </a:ext>
            </a:extLst>
          </p:cNvPr>
          <p:cNvCxnSpPr>
            <a:cxnSpLocks/>
          </p:cNvCxnSpPr>
          <p:nvPr/>
        </p:nvCxnSpPr>
        <p:spPr>
          <a:xfrm>
            <a:off x="5719151" y="1798654"/>
            <a:ext cx="593377" cy="2330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6015B92-51EC-A4AC-EEE7-50F2B99B39FF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771584" y="1798654"/>
            <a:ext cx="540944" cy="7333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B3D3C78-0F65-4D17-05F7-ADE5D12B8A38}"/>
              </a:ext>
            </a:extLst>
          </p:cNvPr>
          <p:cNvCxnSpPr>
            <a:cxnSpLocks/>
          </p:cNvCxnSpPr>
          <p:nvPr/>
        </p:nvCxnSpPr>
        <p:spPr>
          <a:xfrm>
            <a:off x="5719151" y="1817881"/>
            <a:ext cx="593377" cy="130803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F300D5A-7547-5D7E-A1F0-DB58A19809CB}"/>
              </a:ext>
            </a:extLst>
          </p:cNvPr>
          <p:cNvCxnSpPr>
            <a:cxnSpLocks/>
          </p:cNvCxnSpPr>
          <p:nvPr/>
        </p:nvCxnSpPr>
        <p:spPr>
          <a:xfrm>
            <a:off x="5719151" y="4480441"/>
            <a:ext cx="593377" cy="2330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D8485D6-6A0B-D1CF-6BD4-F852DB96264D}"/>
              </a:ext>
            </a:extLst>
          </p:cNvPr>
          <p:cNvCxnSpPr>
            <a:cxnSpLocks/>
          </p:cNvCxnSpPr>
          <p:nvPr/>
        </p:nvCxnSpPr>
        <p:spPr>
          <a:xfrm>
            <a:off x="5771584" y="4480441"/>
            <a:ext cx="540944" cy="7333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DB3A2E92-2C91-69D1-00F3-7DE862EA0336}"/>
              </a:ext>
            </a:extLst>
          </p:cNvPr>
          <p:cNvSpPr/>
          <p:nvPr/>
        </p:nvSpPr>
        <p:spPr>
          <a:xfrm>
            <a:off x="3742853" y="5878815"/>
            <a:ext cx="5573162" cy="60514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PL" sz="1200" dirty="0"/>
              <a:t>…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8BA21A1-C27D-3EA9-36CC-0510F05916D1}"/>
              </a:ext>
            </a:extLst>
          </p:cNvPr>
          <p:cNvSpPr txBox="1"/>
          <p:nvPr/>
        </p:nvSpPr>
        <p:spPr>
          <a:xfrm>
            <a:off x="5271624" y="2165308"/>
            <a:ext cx="895053" cy="553998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  <a:alpha val="36000"/>
                </a:schemeClr>
              </a:gs>
              <a:gs pos="100000">
                <a:schemeClr val="dk1">
                  <a:lumMod val="105000"/>
                  <a:satMod val="103000"/>
                  <a:tint val="73000"/>
                  <a:alpha val="34577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PL" sz="1000" dirty="0"/>
              <a:t>Generates</a:t>
            </a:r>
            <a:br>
              <a:rPr lang="en-PL" sz="1000" dirty="0"/>
            </a:br>
            <a:r>
              <a:rPr lang="en-PL" sz="1000" dirty="0"/>
              <a:t>3</a:t>
            </a:r>
            <a:br>
              <a:rPr lang="en-PL" sz="1000" dirty="0"/>
            </a:br>
            <a:r>
              <a:rPr lang="en-PL" sz="1000" dirty="0"/>
              <a:t>Applications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D123A3F-3C0E-0032-9F7A-6D60A904240F}"/>
              </a:ext>
            </a:extLst>
          </p:cNvPr>
          <p:cNvSpPr txBox="1"/>
          <p:nvPr/>
        </p:nvSpPr>
        <p:spPr>
          <a:xfrm>
            <a:off x="1990685" y="3260016"/>
            <a:ext cx="895053" cy="553998"/>
          </a:xfrm>
          <a:prstGeom prst="rect">
            <a:avLst/>
          </a:prstGeom>
          <a:gradFill>
            <a:gsLst>
              <a:gs pos="0">
                <a:schemeClr val="accent2">
                  <a:lumMod val="110000"/>
                  <a:satMod val="105000"/>
                  <a:tint val="67000"/>
                  <a:alpha val="29160"/>
                </a:schemeClr>
              </a:gs>
              <a:gs pos="100000">
                <a:schemeClr val="accent2">
                  <a:lumMod val="105000"/>
                  <a:satMod val="103000"/>
                  <a:tint val="73000"/>
                  <a:alpha val="17983"/>
                </a:schemeClr>
              </a:gs>
              <a:gs pos="100000">
                <a:schemeClr val="accent2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PL" sz="1000" dirty="0"/>
              <a:t>Generates</a:t>
            </a:r>
            <a:br>
              <a:rPr lang="en-PL" sz="1000" dirty="0"/>
            </a:br>
            <a:r>
              <a:rPr lang="en-PL" sz="1000" dirty="0"/>
              <a:t>41</a:t>
            </a:r>
            <a:br>
              <a:rPr lang="en-PL" sz="1000" dirty="0"/>
            </a:br>
            <a:r>
              <a:rPr lang="en-PL" sz="1000" dirty="0"/>
              <a:t>Applications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83FBA5F-B02A-5CA9-E0A7-80CBB41D0702}"/>
              </a:ext>
            </a:extLst>
          </p:cNvPr>
          <p:cNvSpPr txBox="1"/>
          <p:nvPr/>
        </p:nvSpPr>
        <p:spPr>
          <a:xfrm>
            <a:off x="10128787" y="1795034"/>
            <a:ext cx="1652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L</a:t>
            </a:r>
            <a:r>
              <a:rPr lang="en-PL" dirty="0">
                <a:hlinkClick r:id="rId2"/>
              </a:rPr>
              <a:t>ink to ArgoCD</a:t>
            </a:r>
            <a:endParaRPr lang="en-PL" dirty="0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F267F74-8497-F5C8-F9D9-6F25061B355B}"/>
              </a:ext>
            </a:extLst>
          </p:cNvPr>
          <p:cNvCxnSpPr>
            <a:cxnSpLocks/>
            <a:stCxn id="8" idx="3"/>
            <a:endCxn id="59" idx="1"/>
          </p:cNvCxnSpPr>
          <p:nvPr/>
        </p:nvCxnSpPr>
        <p:spPr>
          <a:xfrm flipV="1">
            <a:off x="9089678" y="1979700"/>
            <a:ext cx="1039109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8309627-F836-8757-891C-20B1B8AC8021}"/>
              </a:ext>
            </a:extLst>
          </p:cNvPr>
          <p:cNvSpPr txBox="1"/>
          <p:nvPr/>
        </p:nvSpPr>
        <p:spPr>
          <a:xfrm>
            <a:off x="5271623" y="4659752"/>
            <a:ext cx="895053" cy="553998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  <a:alpha val="36000"/>
                </a:schemeClr>
              </a:gs>
              <a:gs pos="100000">
                <a:schemeClr val="dk1">
                  <a:lumMod val="105000"/>
                  <a:satMod val="103000"/>
                  <a:tint val="73000"/>
                  <a:alpha val="34577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PL" sz="1000" dirty="0"/>
              <a:t>Generates</a:t>
            </a:r>
            <a:br>
              <a:rPr lang="en-PL" sz="1000" dirty="0"/>
            </a:br>
            <a:r>
              <a:rPr lang="en-PL" sz="1000" dirty="0"/>
              <a:t>2</a:t>
            </a:r>
            <a:br>
              <a:rPr lang="en-PL" sz="1000" dirty="0"/>
            </a:br>
            <a:r>
              <a:rPr lang="en-PL" sz="1000" dirty="0"/>
              <a:t>Applications</a:t>
            </a:r>
          </a:p>
        </p:txBody>
      </p:sp>
    </p:spTree>
    <p:extLst>
      <p:ext uri="{BB962C8B-B14F-4D97-AF65-F5344CB8AC3E}">
        <p14:creationId xmlns:p14="http://schemas.microsoft.com/office/powerpoint/2010/main" val="12592046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32560D-9DC7-D53A-33D3-705BE4520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30EF9-4AB6-9E58-6066-8702A7109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PL" sz="4800" dirty="0">
                <a:latin typeface="Consolas" panose="020B0609020204030204" pitchFamily="49" charset="0"/>
                <a:cs typeface="Consolas" panose="020B0609020204030204" pitchFamily="49" charset="0"/>
              </a:rPr>
              <a:t>emo</a:t>
            </a: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PL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apply change in GH repo </a:t>
            </a:r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(source) </a:t>
            </a: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and see changes reflected in k8s cluster </a:t>
            </a:r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(target)</a:t>
            </a:r>
            <a:endParaRPr lang="en-PL" sz="2400" b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782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1EC8-0AA8-B3D6-A517-AADB52211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UP pull request merge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873DA-5CBC-C801-AACF-A3C70EA23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750" y="1149946"/>
            <a:ext cx="6522883" cy="2146362"/>
          </a:xfrm>
        </p:spPr>
        <p:txBody>
          <a:bodyPr/>
          <a:lstStyle/>
          <a:p>
            <a:pPr marL="57150" indent="0"/>
            <a:r>
              <a:rPr lang="en-GB" dirty="0"/>
              <a:t>utilities/</a:t>
            </a:r>
            <a:r>
              <a:rPr lang="en-GB" dirty="0" err="1"/>
              <a:t>eks</a:t>
            </a:r>
            <a:r>
              <a:rPr lang="en-GB" dirty="0"/>
              <a:t>-rolling-update-deploy :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b="0" dirty="0"/>
              <a:t>Cloning repository </a:t>
            </a:r>
            <a:r>
              <a:rPr lang="en-GB" b="0" dirty="0">
                <a:hlinkClick r:id="rId2"/>
              </a:rPr>
              <a:t>https://[...]/viacomcbs/up-k8s-applications.git</a:t>
            </a:r>
            <a:endParaRPr lang="en-GB" b="0" dirty="0"/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python3 -u </a:t>
            </a:r>
            <a:r>
              <a:rPr lang="en-GB" dirty="0" err="1"/>
              <a:t>argocd</a:t>
            </a:r>
            <a:r>
              <a:rPr lang="en-GB" dirty="0"/>
              <a:t>-update-helm-</a:t>
            </a:r>
            <a:r>
              <a:rPr lang="en-GB" dirty="0" err="1"/>
              <a:t>values.py</a:t>
            </a:r>
            <a:endParaRPr lang="en-GB" dirty="0"/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git commit […]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git push --set-upstream origin main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python3 -u </a:t>
            </a:r>
            <a:r>
              <a:rPr lang="en-GB" dirty="0" err="1"/>
              <a:t>argocd</a:t>
            </a:r>
            <a:r>
              <a:rPr lang="en-GB" dirty="0"/>
              <a:t>-deployment-</a:t>
            </a:r>
            <a:r>
              <a:rPr lang="en-GB" dirty="0" err="1"/>
              <a:t>validation.py</a:t>
            </a:r>
            <a:endParaRPr lang="en-GB" dirty="0"/>
          </a:p>
          <a:p>
            <a:pPr marL="582613" lvl="1" indent="-342900">
              <a:buFont typeface="+mj-lt"/>
              <a:buAutoNum type="arabicPeriod"/>
            </a:pPr>
            <a:endParaRPr lang="en-GB" dirty="0"/>
          </a:p>
          <a:p>
            <a:pPr marL="582613" lvl="1" indent="-342900">
              <a:buFont typeface="+mj-lt"/>
              <a:buAutoNum type="arabicPeriod"/>
            </a:pPr>
            <a:endParaRPr lang="en-GB" dirty="0"/>
          </a:p>
          <a:p>
            <a:pPr marL="855663" lvl="2" indent="-342900">
              <a:buFont typeface="+mj-lt"/>
              <a:buAutoNum type="arabicPeriod"/>
            </a:pPr>
            <a:endParaRPr lang="en-GB" b="0" dirty="0"/>
          </a:p>
          <a:p>
            <a:endParaRPr lang="en-P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3792D24-68AC-7DA2-8591-0E592B68931D}"/>
              </a:ext>
            </a:extLst>
          </p:cNvPr>
          <p:cNvSpPr txBox="1">
            <a:spLocks/>
          </p:cNvSpPr>
          <p:nvPr/>
        </p:nvSpPr>
        <p:spPr>
          <a:xfrm>
            <a:off x="6966483" y="821298"/>
            <a:ext cx="4957770" cy="314397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helm_values_file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braze-integration/use1-qa.yaml,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key_to_update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pod.containers.braze-integration.image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container_image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[…].[…]/up-braze-integration:0.1.290,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patch_values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pod: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 containers: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braze-integration: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environmentVariables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NR_VERSION: 0.1.290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}}}}}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3C7526-3138-494C-F699-E1813C1817A6}"/>
              </a:ext>
            </a:extLst>
          </p:cNvPr>
          <p:cNvSpPr txBox="1">
            <a:spLocks/>
          </p:cNvSpPr>
          <p:nvPr/>
        </p:nvSpPr>
        <p:spPr>
          <a:xfrm>
            <a:off x="632490" y="3561692"/>
            <a:ext cx="5927799" cy="1873175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restart_argocd_application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argocd_server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argocd_app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, token):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token_opt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= f"--auth-token={token}"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command =  " ".join([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f"argocd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app actions run 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argocd_app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}",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"restart --kind Deployment",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f"{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token_opt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if token != '' else ''}",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f"--server 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argocd_server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}",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"--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grpc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-web",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])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1399443-3414-242C-AE34-52B42543FC94}"/>
              </a:ext>
            </a:extLst>
          </p:cNvPr>
          <p:cNvSpPr txBox="1">
            <a:spLocks/>
          </p:cNvSpPr>
          <p:nvPr/>
        </p:nvSpPr>
        <p:spPr>
          <a:xfrm>
            <a:off x="1036373" y="5726267"/>
            <a:ext cx="5523916" cy="90845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app actions run use1-up-braze-integration-qa restart 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--kind Deployment 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token_opt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} 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--server {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argocd_server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} 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grpc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-web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D4B3507-105E-0794-9D1B-2179FFBBFCCD}"/>
              </a:ext>
            </a:extLst>
          </p:cNvPr>
          <p:cNvCxnSpPr>
            <a:cxnSpLocks/>
          </p:cNvCxnSpPr>
          <p:nvPr/>
        </p:nvCxnSpPr>
        <p:spPr>
          <a:xfrm flipH="1" flipV="1">
            <a:off x="4880344" y="2020186"/>
            <a:ext cx="1988289" cy="18075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3ACCF55-65E7-916D-E0AB-F522FB8DC3FA}"/>
              </a:ext>
            </a:extLst>
          </p:cNvPr>
          <p:cNvCxnSpPr>
            <a:cxnSpLocks/>
          </p:cNvCxnSpPr>
          <p:nvPr/>
        </p:nvCxnSpPr>
        <p:spPr>
          <a:xfrm>
            <a:off x="3306726" y="3051544"/>
            <a:ext cx="0" cy="51014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B615C35-6ED2-83B2-074D-D762107CE901}"/>
              </a:ext>
            </a:extLst>
          </p:cNvPr>
          <p:cNvCxnSpPr>
            <a:cxnSpLocks/>
          </p:cNvCxnSpPr>
          <p:nvPr/>
        </p:nvCxnSpPr>
        <p:spPr>
          <a:xfrm>
            <a:off x="3405963" y="5434867"/>
            <a:ext cx="0" cy="2914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555906A-D5A2-FE29-3E84-925EA3F12EB8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6368902" y="5301799"/>
            <a:ext cx="1659226" cy="524843"/>
          </a:xfrm>
          <a:prstGeom prst="straightConnector1">
            <a:avLst/>
          </a:prstGeom>
          <a:ln w="76200">
            <a:solidFill>
              <a:schemeClr val="accent6">
                <a:alpha val="25885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7C931FF-B309-D88E-5CDD-9C562166AB39}"/>
              </a:ext>
            </a:extLst>
          </p:cNvPr>
          <p:cNvSpPr txBox="1">
            <a:spLocks/>
          </p:cNvSpPr>
          <p:nvPr/>
        </p:nvSpPr>
        <p:spPr>
          <a:xfrm>
            <a:off x="8028128" y="4566895"/>
            <a:ext cx="3040366" cy="146980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 Triggers Kubernetes rolling update</a:t>
            </a:r>
          </a:p>
        </p:txBody>
      </p:sp>
    </p:spTree>
    <p:extLst>
      <p:ext uri="{BB962C8B-B14F-4D97-AF65-F5344CB8AC3E}">
        <p14:creationId xmlns:p14="http://schemas.microsoft.com/office/powerpoint/2010/main" val="10929767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1766A-D5B7-292F-B2C3-E05751363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UP service restart</a:t>
            </a:r>
            <a:br>
              <a:rPr lang="en-PL" dirty="0"/>
            </a:br>
            <a:r>
              <a:rPr lang="en-PL" dirty="0"/>
              <a:t>(e.g. after configuration change)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F7886E8-61E2-C054-F2A8-8F0BFD1AE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838" y="1926122"/>
            <a:ext cx="4768511" cy="457200"/>
          </a:xfrm>
        </p:spPr>
        <p:txBody>
          <a:bodyPr/>
          <a:lstStyle/>
          <a:p>
            <a:pPr marL="57150" indent="0"/>
            <a:r>
              <a:rPr lang="en-GB" b="0" dirty="0"/>
              <a:t>user-platform/up-</a:t>
            </a:r>
            <a:r>
              <a:rPr lang="en-GB" b="0" dirty="0" err="1"/>
              <a:t>eks</a:t>
            </a:r>
            <a:r>
              <a:rPr lang="en-GB" b="0" dirty="0"/>
              <a:t>-application-restart</a:t>
            </a:r>
            <a:endParaRPr lang="en-GB" dirty="0"/>
          </a:p>
          <a:p>
            <a:pPr marL="855663" lvl="2" indent="-342900">
              <a:buFont typeface="+mj-lt"/>
              <a:buAutoNum type="arabicPeriod"/>
            </a:pPr>
            <a:endParaRPr lang="en-GB" b="0" dirty="0"/>
          </a:p>
          <a:p>
            <a:endParaRPr lang="en-P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956378-A4CC-A93C-D751-B311510525E0}"/>
              </a:ext>
            </a:extLst>
          </p:cNvPr>
          <p:cNvSpPr txBox="1">
            <a:spLocks/>
          </p:cNvSpPr>
          <p:nvPr/>
        </p:nvSpPr>
        <p:spPr>
          <a:xfrm>
            <a:off x="2759341" y="2810042"/>
            <a:ext cx="3886008" cy="45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b="0" dirty="0"/>
              <a:t>utilities/</a:t>
            </a:r>
            <a:r>
              <a:rPr lang="en-GB" b="0" dirty="0" err="1"/>
              <a:t>argocd</a:t>
            </a:r>
            <a:r>
              <a:rPr lang="en-GB" b="0" dirty="0"/>
              <a:t>-restart-application</a:t>
            </a:r>
            <a:endParaRPr lang="en-GB" dirty="0"/>
          </a:p>
          <a:p>
            <a:pPr marL="582613" lvl="1" indent="-342900">
              <a:buFont typeface="+mj-lt"/>
              <a:buAutoNum type="arabicPeriod"/>
            </a:pPr>
            <a:endParaRPr lang="en-GB" dirty="0"/>
          </a:p>
          <a:p>
            <a:pPr marL="855663" lvl="2" indent="-342900">
              <a:buFont typeface="+mj-lt"/>
              <a:buAutoNum type="arabicPeriod"/>
            </a:pPr>
            <a:endParaRPr lang="en-GB" dirty="0"/>
          </a:p>
          <a:p>
            <a:endParaRPr lang="en-PL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913378-9BDE-0409-7EAE-C2264A45B3B1}"/>
              </a:ext>
            </a:extLst>
          </p:cNvPr>
          <p:cNvSpPr txBox="1">
            <a:spLocks/>
          </p:cNvSpPr>
          <p:nvPr/>
        </p:nvSpPr>
        <p:spPr>
          <a:xfrm>
            <a:off x="4526907" y="4020454"/>
            <a:ext cx="5523916" cy="90845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argocd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app actions run use1-up-braze-integration-qa restart 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--kind Deployment </a:t>
            </a:r>
            <a:r>
              <a:rPr lang="en-GB" sz="1200" b="0" dirty="0">
                <a:latin typeface="Consolas" panose="020B0609020204030204" pitchFamily="49" charset="0"/>
                <a:cs typeface="Consolas" panose="020B0609020204030204" pitchFamily="49" charset="0"/>
              </a:rPr>
              <a:t> --all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200" b="0" dirty="0">
                <a:latin typeface="Consolas" panose="020B0609020204030204" pitchFamily="49" charset="0"/>
                <a:cs typeface="Consolas" panose="020B0609020204030204" pitchFamily="49" charset="0"/>
              </a:rPr>
              <a:t>'--auth-token=****’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--server </a:t>
            </a:r>
            <a:r>
              <a:rPr lang="en-GB" sz="12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argocd.tools.paramount.tech</a:t>
            </a:r>
            <a:r>
              <a:rPr lang="en-GB" sz="12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--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grpc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-web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20F6D64-5BD4-012F-156B-228E77630349}"/>
              </a:ext>
            </a:extLst>
          </p:cNvPr>
          <p:cNvSpPr txBox="1">
            <a:spLocks/>
          </p:cNvSpPr>
          <p:nvPr/>
        </p:nvSpPr>
        <p:spPr>
          <a:xfrm>
            <a:off x="8442798" y="2075138"/>
            <a:ext cx="3040366" cy="146980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 Triggers Kubernetes rolling update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CCCC9FF-9BC3-EC1A-BC2D-21E81616C2B8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9399181" y="3544945"/>
            <a:ext cx="563800" cy="475509"/>
          </a:xfrm>
          <a:prstGeom prst="straightConnector1">
            <a:avLst/>
          </a:prstGeom>
          <a:ln w="76200">
            <a:solidFill>
              <a:schemeClr val="accent6">
                <a:alpha val="25885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C9F3745-C938-18E5-CA11-A02A0A09A8CB}"/>
              </a:ext>
            </a:extLst>
          </p:cNvPr>
          <p:cNvCxnSpPr>
            <a:cxnSpLocks/>
          </p:cNvCxnSpPr>
          <p:nvPr/>
        </p:nvCxnSpPr>
        <p:spPr>
          <a:xfrm>
            <a:off x="4167963" y="2264735"/>
            <a:ext cx="542260" cy="5453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FC02032-C746-E4D9-2F71-1F39F4CC58E4}"/>
              </a:ext>
            </a:extLst>
          </p:cNvPr>
          <p:cNvCxnSpPr>
            <a:cxnSpLocks/>
          </p:cNvCxnSpPr>
          <p:nvPr/>
        </p:nvCxnSpPr>
        <p:spPr>
          <a:xfrm>
            <a:off x="5124893" y="3179135"/>
            <a:ext cx="744279" cy="7655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7840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5D1DA-CF6D-4B47-86DF-968B96E23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48" y="339475"/>
            <a:ext cx="10247852" cy="659985"/>
          </a:xfrm>
        </p:spPr>
        <p:txBody>
          <a:bodyPr/>
          <a:lstStyle/>
          <a:p>
            <a:r>
              <a:rPr lang="en-PL" dirty="0"/>
              <a:t>UP ‘perf’ service horizontal scaling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E6CE28-0A93-A4B6-0112-8C1278F24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876" y="1686890"/>
            <a:ext cx="6522883" cy="1742110"/>
          </a:xfrm>
        </p:spPr>
        <p:txBody>
          <a:bodyPr/>
          <a:lstStyle/>
          <a:p>
            <a:pPr marL="57150" indent="0"/>
            <a:r>
              <a:rPr lang="en-GB" dirty="0"/>
              <a:t>user-platform/up-scale-perf-</a:t>
            </a:r>
            <a:r>
              <a:rPr lang="en-GB" dirty="0" err="1"/>
              <a:t>eks</a:t>
            </a:r>
            <a:r>
              <a:rPr lang="en-GB" dirty="0"/>
              <a:t>-services: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b="0" dirty="0"/>
              <a:t>Cloning repository </a:t>
            </a:r>
            <a:r>
              <a:rPr lang="en-GB" b="0" dirty="0">
                <a:hlinkClick r:id="rId2"/>
              </a:rPr>
              <a:t>https://[...]/viacomcbs/up-k8s-applications.git</a:t>
            </a:r>
            <a:endParaRPr lang="en-GB" b="0" dirty="0"/>
          </a:p>
          <a:p>
            <a:pPr marL="582613" lvl="1" indent="-342900">
              <a:buFont typeface="+mj-lt"/>
              <a:buAutoNum type="arabicPeriod"/>
            </a:pPr>
            <a:r>
              <a:rPr lang="en-GB" dirty="0" err="1"/>
              <a:t>sed</a:t>
            </a:r>
            <a:r>
              <a:rPr lang="en-GB" dirty="0"/>
              <a:t> -</a:t>
            </a:r>
            <a:r>
              <a:rPr lang="en-GB" dirty="0" err="1"/>
              <a:t>i</a:t>
            </a:r>
            <a:r>
              <a:rPr lang="en-GB" dirty="0"/>
              <a:t> '/replicas:/s/:.*/: 0/' </a:t>
            </a:r>
            <a:r>
              <a:rPr lang="en-GB" dirty="0" err="1"/>
              <a:t>api</a:t>
            </a:r>
            <a:r>
              <a:rPr lang="en-GB" dirty="0"/>
              <a:t>-gateway/use1-perf.yaml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git commit […]</a:t>
            </a:r>
          </a:p>
          <a:p>
            <a:pPr marL="582613" lvl="1" indent="-342900">
              <a:buFont typeface="+mj-lt"/>
              <a:buAutoNum type="arabicPeriod"/>
            </a:pPr>
            <a:r>
              <a:rPr lang="en-GB" dirty="0"/>
              <a:t>git push</a:t>
            </a:r>
          </a:p>
          <a:p>
            <a:pPr marL="239713" lvl="1" indent="0">
              <a:buNone/>
            </a:pPr>
            <a:endParaRPr lang="en-GB" dirty="0"/>
          </a:p>
          <a:p>
            <a:pPr marL="582613" lvl="1" indent="-342900">
              <a:buFont typeface="+mj-lt"/>
              <a:buAutoNum type="arabicPeriod"/>
            </a:pPr>
            <a:endParaRPr lang="en-GB" dirty="0"/>
          </a:p>
          <a:p>
            <a:pPr marL="855663" lvl="2" indent="-342900">
              <a:buFont typeface="+mj-lt"/>
              <a:buAutoNum type="arabicPeriod"/>
            </a:pPr>
            <a:endParaRPr lang="en-GB" b="0" dirty="0"/>
          </a:p>
          <a:p>
            <a:endParaRPr lang="en-PL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5602E24-814D-D908-709D-E2B991FED5E3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2721935" y="3306726"/>
            <a:ext cx="3281658" cy="1082891"/>
          </a:xfrm>
          <a:prstGeom prst="straightConnector1">
            <a:avLst/>
          </a:prstGeom>
          <a:ln w="76200">
            <a:solidFill>
              <a:schemeClr val="accent6">
                <a:alpha val="25885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BDEDCF3-F2A5-22CF-9806-CFEE1754F36D}"/>
              </a:ext>
            </a:extLst>
          </p:cNvPr>
          <p:cNvSpPr txBox="1">
            <a:spLocks/>
          </p:cNvSpPr>
          <p:nvPr/>
        </p:nvSpPr>
        <p:spPr>
          <a:xfrm>
            <a:off x="3915809" y="4389617"/>
            <a:ext cx="4175568" cy="1562986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 </a:t>
            </a:r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ArgoCD</a:t>
            </a:r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autosync</a:t>
            </a:r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triggers Kubernetes rolling update</a:t>
            </a:r>
          </a:p>
        </p:txBody>
      </p:sp>
    </p:spTree>
    <p:extLst>
      <p:ext uri="{BB962C8B-B14F-4D97-AF65-F5344CB8AC3E}">
        <p14:creationId xmlns:p14="http://schemas.microsoft.com/office/powerpoint/2010/main" val="38239781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2BB1E-7B18-1D57-9112-EE47A569D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UP autoscaling (Keda)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7F714-33F4-9598-24BC-32DB60166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480" y="1416258"/>
            <a:ext cx="9744548" cy="1699082"/>
          </a:xfrm>
        </p:spPr>
        <p:txBody>
          <a:bodyPr/>
          <a:lstStyle/>
          <a:p>
            <a:pPr marL="400050" indent="-342900">
              <a:buAutoNum type="arabicPeriod"/>
            </a:pPr>
            <a:r>
              <a:rPr lang="en-PL" dirty="0"/>
              <a:t>Open a PR for the service that needs an autoscaling change:</a:t>
            </a:r>
          </a:p>
          <a:p>
            <a:pPr marL="582613" lvl="1" indent="-342900"/>
            <a:r>
              <a:rPr lang="en-GB" dirty="0"/>
              <a:t>E.g. </a:t>
            </a:r>
            <a:r>
              <a:rPr lang="en-GB" dirty="0">
                <a:hlinkClick r:id="rId2"/>
              </a:rPr>
              <a:t>https://github.com/viacomcbs/up-k8s-applications/blob/main/activation-code/use1-prod.yaml</a:t>
            </a:r>
            <a:endParaRPr lang="en-GB" dirty="0"/>
          </a:p>
          <a:p>
            <a:pPr marL="400050" indent="-342900">
              <a:buFont typeface="+mj-lt"/>
              <a:buAutoNum type="arabicPeriod"/>
            </a:pPr>
            <a:r>
              <a:rPr lang="en-PL" dirty="0"/>
              <a:t>Merge PR</a:t>
            </a:r>
          </a:p>
          <a:p>
            <a:pPr marL="400050" indent="-342900">
              <a:buFont typeface="+mj-lt"/>
              <a:buAutoNum type="arabicPeriod"/>
            </a:pPr>
            <a:r>
              <a:rPr lang="en-PL" dirty="0"/>
              <a:t>Wait for changes to be picked up by ArgoCD autosync</a:t>
            </a:r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7C8E32-65F6-C64D-28AE-DEDE49A98857}"/>
              </a:ext>
            </a:extLst>
          </p:cNvPr>
          <p:cNvSpPr txBox="1">
            <a:spLocks/>
          </p:cNvSpPr>
          <p:nvPr/>
        </p:nvSpPr>
        <p:spPr>
          <a:xfrm>
            <a:off x="7487478" y="3429000"/>
            <a:ext cx="3389629" cy="2704069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lIns="91440" tIns="45720" rIns="91440" bIns="45720" rtlCol="0">
            <a:noAutofit/>
          </a:bodyPr>
          <a:lstStyle>
            <a:lvl1pPr marL="63500" indent="-63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75000"/>
              <a:buFont typeface="Arial" panose="020B0604020202020204" pitchFamily="34" charset="0"/>
              <a:buNone/>
              <a:tabLst/>
              <a:defRPr sz="18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4606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00000"/>
              <a:buFont typeface="Wingdings" pitchFamily="2" charset="2"/>
              <a:buChar char="§"/>
              <a:tabLst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519113" indent="-1825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STIXGeneral-Regular" pitchFamily="2" charset="2"/>
              <a:buChar char="⎯"/>
              <a:tabLst/>
              <a:defRPr sz="14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809625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08743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1"/>
              </a:buClr>
              <a:buSzPct val="125000"/>
              <a:buFont typeface="Wingdings" pitchFamily="2" charset="2"/>
              <a:buChar char="§"/>
              <a:tabLst/>
              <a:defRPr lang="en-US" sz="11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1838325" indent="-5794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autoscaling: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keda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enabled: true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maxReplicas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64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minReplicas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*replicas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pollingInterval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60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advancedBehavior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scaleUp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stabilizationWindowSeconds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: 120</a:t>
            </a:r>
          </a:p>
          <a:p>
            <a:pPr marL="57150" indent="0"/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D2431D8-0AD9-8C8B-CB00-172125096EF7}"/>
              </a:ext>
            </a:extLst>
          </p:cNvPr>
          <p:cNvCxnSpPr>
            <a:cxnSpLocks/>
          </p:cNvCxnSpPr>
          <p:nvPr/>
        </p:nvCxnSpPr>
        <p:spPr>
          <a:xfrm flipH="1" flipV="1">
            <a:off x="7751135" y="2126512"/>
            <a:ext cx="935665" cy="130248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4809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6EEDC-E3DC-27E5-BD67-7571D9835E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L" dirty="0"/>
              <a:t>Service vs Deployment</a:t>
            </a:r>
          </a:p>
        </p:txBody>
      </p:sp>
    </p:spTree>
    <p:extLst>
      <p:ext uri="{BB962C8B-B14F-4D97-AF65-F5344CB8AC3E}">
        <p14:creationId xmlns:p14="http://schemas.microsoft.com/office/powerpoint/2010/main" val="4161032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49778-AC65-6D05-C9E0-C4F99BE05E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F0C95-F61A-B419-7FEC-D1B328A72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686"/>
            <a:ext cx="9144000" cy="1681163"/>
          </a:xfrm>
        </p:spPr>
        <p:txBody>
          <a:bodyPr>
            <a:normAutofit/>
          </a:bodyPr>
          <a:lstStyle/>
          <a:p>
            <a:r>
              <a:rPr lang="en-PL" sz="8000" dirty="0"/>
              <a:t>Keda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F780A-FC9E-84A1-030D-A0284D4AB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1507851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5CC79-8E1A-4F51-563A-BEB7F4DDD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200A5-57CA-EC57-2BCF-B1DD4988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dirty="0"/>
              <a:t>Docs1 - </a:t>
            </a:r>
            <a:r>
              <a:rPr lang="en-GB" dirty="0"/>
              <a:t>https://</a:t>
            </a:r>
            <a:r>
              <a:rPr lang="en-GB" dirty="0" err="1"/>
              <a:t>kubernetes.io</a:t>
            </a:r>
            <a:r>
              <a:rPr lang="en-GB" dirty="0"/>
              <a:t>/docs/home/</a:t>
            </a:r>
            <a:endParaRPr lang="en-PL" dirty="0"/>
          </a:p>
          <a:p>
            <a:r>
              <a:rPr lang="en-PL" dirty="0"/>
              <a:t>Docs2 - </a:t>
            </a:r>
            <a:r>
              <a:rPr lang="en-GB" dirty="0">
                <a:hlinkClick r:id="rId2"/>
              </a:rPr>
              <a:t>https://helm.sh/docs/topics/charts/</a:t>
            </a:r>
            <a:endParaRPr lang="en-GB" dirty="0"/>
          </a:p>
          <a:p>
            <a:r>
              <a:rPr lang="en-GB" dirty="0"/>
              <a:t>Docs3 - https://</a:t>
            </a:r>
            <a:r>
              <a:rPr lang="en-GB" dirty="0" err="1"/>
              <a:t>argo-cd.readthedocs.io</a:t>
            </a:r>
            <a:r>
              <a:rPr lang="en-GB" dirty="0"/>
              <a:t>/</a:t>
            </a:r>
            <a:r>
              <a:rPr lang="en-GB" dirty="0" err="1"/>
              <a:t>en</a:t>
            </a:r>
            <a:r>
              <a:rPr lang="en-GB" dirty="0"/>
              <a:t>/stable/</a:t>
            </a:r>
            <a:endParaRPr lang="en-PL" dirty="0"/>
          </a:p>
          <a:p>
            <a:endParaRPr lang="en-PL" dirty="0"/>
          </a:p>
          <a:p>
            <a:r>
              <a:rPr lang="en-GB" dirty="0"/>
              <a:t>Diagram</a:t>
            </a:r>
            <a:r>
              <a:rPr lang="en-PL" dirty="0"/>
              <a:t>1 [IRSA] - </a:t>
            </a:r>
            <a:r>
              <a:rPr lang="en-GB" dirty="0"/>
              <a:t>https://mohaamer5.medium.com/iam-roles-for-service-accounts-with-eks-irsa-good-bye-aws-credentials-1cdf1fa5192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0923344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DB9CF-FF85-DC08-65AF-3D5809393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Terraform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69295-AA95-05AD-6F6C-475DD6758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282584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90BF1-D079-B8D3-BCDE-B7789B1CD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0" y="1077686"/>
            <a:ext cx="9383486" cy="5099277"/>
          </a:xfrm>
        </p:spPr>
        <p:txBody>
          <a:bodyPr/>
          <a:lstStyle/>
          <a:p>
            <a:r>
              <a:rPr lang="en-PL" dirty="0"/>
              <a:t>DevOps perspective:</a:t>
            </a:r>
          </a:p>
          <a:p>
            <a:pPr marL="0" indent="0">
              <a:buNone/>
            </a:pPr>
            <a:r>
              <a:rPr lang="en-PL" dirty="0"/>
              <a:t>	 microservice = k8s Service</a:t>
            </a:r>
          </a:p>
          <a:p>
            <a:pPr marL="0" indent="0">
              <a:buNone/>
            </a:pPr>
            <a:endParaRPr lang="en-PL" dirty="0"/>
          </a:p>
          <a:p>
            <a:r>
              <a:rPr lang="en-PL" dirty="0"/>
              <a:t>Developer perspective:</a:t>
            </a:r>
          </a:p>
          <a:p>
            <a:pPr marL="0" indent="0">
              <a:buNone/>
            </a:pPr>
            <a:r>
              <a:rPr lang="en-PL" dirty="0"/>
              <a:t>	 microservice = k8s Deployment</a:t>
            </a:r>
          </a:p>
          <a:p>
            <a:pPr marL="0" indent="0">
              <a:buNone/>
            </a:pPr>
            <a:endParaRPr lang="en-PL" dirty="0"/>
          </a:p>
          <a:p>
            <a:pPr marL="0" indent="0">
              <a:buNone/>
            </a:pPr>
            <a:r>
              <a:rPr lang="en-PL" dirty="0"/>
              <a:t>Service = it’s mainly about </a:t>
            </a:r>
            <a:r>
              <a:rPr lang="en-PL" b="1" dirty="0">
                <a:solidFill>
                  <a:srgbClr val="FF0000"/>
                </a:solidFill>
              </a:rPr>
              <a:t>networking</a:t>
            </a:r>
          </a:p>
          <a:p>
            <a:pPr marL="0" indent="0">
              <a:buNone/>
            </a:pPr>
            <a:r>
              <a:rPr lang="en-PL" dirty="0"/>
              <a:t>Deployment = it’s mainly about a </a:t>
            </a:r>
            <a:r>
              <a:rPr lang="en-PL" b="1" dirty="0">
                <a:solidFill>
                  <a:srgbClr val="FF0000"/>
                </a:solidFill>
              </a:rPr>
              <a:t>workload</a:t>
            </a:r>
          </a:p>
        </p:txBody>
      </p:sp>
    </p:spTree>
    <p:extLst>
      <p:ext uri="{BB962C8B-B14F-4D97-AF65-F5344CB8AC3E}">
        <p14:creationId xmlns:p14="http://schemas.microsoft.com/office/powerpoint/2010/main" val="19566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95C70-AE27-CA56-DAA3-96EAE7620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65E30-4F76-CE0C-9DBC-598376264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686"/>
            <a:ext cx="9144000" cy="1681163"/>
          </a:xfrm>
        </p:spPr>
        <p:txBody>
          <a:bodyPr>
            <a:normAutofit/>
          </a:bodyPr>
          <a:lstStyle/>
          <a:p>
            <a:r>
              <a:rPr lang="en-PL" sz="8000" dirty="0"/>
              <a:t>Ingress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841810-6A5E-CC58-12B1-D885843EE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endParaRPr lang="en-PL" dirty="0"/>
          </a:p>
          <a:p>
            <a:r>
              <a:rPr lang="en-PL" dirty="0"/>
              <a:t>“</a:t>
            </a:r>
            <a:r>
              <a:rPr lang="en-GB" dirty="0"/>
              <a:t>lets you map traffic to </a:t>
            </a:r>
            <a:r>
              <a:rPr lang="en-GB" b="1" dirty="0">
                <a:solidFill>
                  <a:srgbClr val="FF0000"/>
                </a:solidFill>
              </a:rPr>
              <a:t>different backends</a:t>
            </a:r>
            <a:r>
              <a:rPr lang="en-PL" dirty="0"/>
              <a:t>”</a:t>
            </a:r>
            <a:br>
              <a:rPr lang="en-PL" dirty="0"/>
            </a:b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36833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15E98-433C-71BF-BEBE-72055A849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590D9-540E-E047-F103-C64FC2A54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4629" y="2416629"/>
            <a:ext cx="9862457" cy="3760334"/>
          </a:xfrm>
        </p:spPr>
        <p:txBody>
          <a:bodyPr/>
          <a:lstStyle/>
          <a:p>
            <a:r>
              <a:rPr lang="en-PL" dirty="0"/>
              <a:t>Service = handles just </a:t>
            </a:r>
            <a:r>
              <a:rPr lang="en-PL" b="1" dirty="0">
                <a:solidFill>
                  <a:srgbClr val="FF0000"/>
                </a:solidFill>
              </a:rPr>
              <a:t>1 Deployment</a:t>
            </a:r>
          </a:p>
          <a:p>
            <a:pPr marL="0" indent="0">
              <a:buNone/>
            </a:pPr>
            <a:endParaRPr lang="en-PL" dirty="0"/>
          </a:p>
          <a:p>
            <a:r>
              <a:rPr lang="en-PL" dirty="0"/>
              <a:t>Ingress – handles </a:t>
            </a:r>
            <a:r>
              <a:rPr lang="en-PL" b="1" dirty="0">
                <a:solidFill>
                  <a:srgbClr val="FF0000"/>
                </a:solidFill>
              </a:rPr>
              <a:t>1..N Deployments </a:t>
            </a:r>
            <a:r>
              <a:rPr lang="en-PL" dirty="0"/>
              <a:t>(via Services)</a:t>
            </a:r>
          </a:p>
        </p:txBody>
      </p:sp>
    </p:spTree>
    <p:extLst>
      <p:ext uri="{BB962C8B-B14F-4D97-AF65-F5344CB8AC3E}">
        <p14:creationId xmlns:p14="http://schemas.microsoft.com/office/powerpoint/2010/main" val="1027912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diagram&#10;&#10;AI-generated content may be incorrect.">
            <a:extLst>
              <a:ext uri="{FF2B5EF4-FFF2-40B4-BE49-F238E27FC236}">
                <a16:creationId xmlns:a16="http://schemas.microsoft.com/office/drawing/2014/main" id="{CFC0F37E-2064-D5F1-BE1A-73F9DF0772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0183" y="4059752"/>
            <a:ext cx="6591633" cy="2222984"/>
          </a:xfrm>
        </p:spPr>
      </p:pic>
      <p:pic>
        <p:nvPicPr>
          <p:cNvPr id="11" name="Picture 10" descr="A diagram of service and service&#10;&#10;AI-generated content may be incorrect.">
            <a:extLst>
              <a:ext uri="{FF2B5EF4-FFF2-40B4-BE49-F238E27FC236}">
                <a16:creationId xmlns:a16="http://schemas.microsoft.com/office/drawing/2014/main" id="{C4F07CCE-9A6E-DD4A-1BB9-7F8901821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367" y="1903102"/>
            <a:ext cx="4699114" cy="20153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223697-FEBF-C685-2BDE-9F1C1C218B3C}"/>
              </a:ext>
            </a:extLst>
          </p:cNvPr>
          <p:cNvSpPr txBox="1">
            <a:spLocks/>
          </p:cNvSpPr>
          <p:nvPr/>
        </p:nvSpPr>
        <p:spPr>
          <a:xfrm>
            <a:off x="2057400" y="776177"/>
            <a:ext cx="8077200" cy="135357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4800" b="0" i="0" kern="1200">
                <a:solidFill>
                  <a:schemeClr val="tx2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r>
              <a:rPr lang="en-PL" sz="8000" dirty="0"/>
              <a:t>Ingress vs Service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FAF556-A8BA-CB60-1A62-3425F76A82F3}"/>
              </a:ext>
            </a:extLst>
          </p:cNvPr>
          <p:cNvSpPr txBox="1"/>
          <p:nvPr/>
        </p:nvSpPr>
        <p:spPr>
          <a:xfrm>
            <a:off x="2573079" y="2604977"/>
            <a:ext cx="0" cy="0"/>
          </a:xfrm>
          <a:prstGeom prst="rect">
            <a:avLst/>
          </a:prstGeom>
        </p:spPr>
        <p:txBody>
          <a:bodyPr vert="horz" wrap="none" lIns="91440" tIns="45720" rIns="91440" bIns="0" rtlCol="0" anchor="b" anchorCtr="0">
            <a:noAutofit/>
          </a:bodyPr>
          <a:lstStyle/>
          <a:p>
            <a:pPr algn="l"/>
            <a:endParaRPr lang="en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745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E9ED9-CFB4-57A4-A31B-DAA141A94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B2E3B-3B22-2B3D-B07F-8350E35A7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228" y="1977231"/>
            <a:ext cx="7663543" cy="290353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D</a:t>
            </a:r>
            <a:r>
              <a:rPr lang="en-PL" dirty="0"/>
              <a:t>emo</a:t>
            </a:r>
            <a:br>
              <a:rPr lang="en-PL" dirty="0"/>
            </a:br>
            <a:br>
              <a:rPr lang="en-PL" dirty="0"/>
            </a:br>
            <a:r>
              <a:rPr lang="en-GB" sz="2400" dirty="0">
                <a:latin typeface="Consolas" panose="020B0609020204030204" pitchFamily="49" charset="0"/>
                <a:cs typeface="Consolas" panose="020B0609020204030204" pitchFamily="49" charset="0"/>
              </a:rPr>
              <a:t>k8s/04_ingress/</a:t>
            </a:r>
            <a:r>
              <a:rPr lang="en-GB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two_services.yaml</a:t>
            </a:r>
            <a:endParaRPr lang="en-PL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623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00825-E8F3-401F-DDC3-9975FC8F8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91DF9-4C07-3CB5-8D12-F6E5CD5382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8686"/>
            <a:ext cx="9144000" cy="1681163"/>
          </a:xfrm>
        </p:spPr>
        <p:txBody>
          <a:bodyPr>
            <a:normAutofit/>
          </a:bodyPr>
          <a:lstStyle/>
          <a:p>
            <a:r>
              <a:rPr lang="en-PL" sz="8000" dirty="0"/>
              <a:t>Service Accounts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7F6731-323F-A2CD-5F4B-3FA3A70DE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3429000"/>
            <a:ext cx="9144000" cy="1970314"/>
          </a:xfrm>
        </p:spPr>
        <p:txBody>
          <a:bodyPr>
            <a:normAutofit/>
          </a:bodyPr>
          <a:lstStyle/>
          <a:p>
            <a:r>
              <a:rPr lang="en-PL" dirty="0"/>
              <a:t>“</a:t>
            </a:r>
            <a:r>
              <a:rPr lang="en-GB" dirty="0"/>
              <a:t>Application Pods, system components, […] can use a specific </a:t>
            </a:r>
            <a:r>
              <a:rPr lang="en-GB" dirty="0" err="1"/>
              <a:t>ServiceAccount's</a:t>
            </a:r>
            <a:r>
              <a:rPr lang="en-GB" dirty="0"/>
              <a:t> credentials </a:t>
            </a:r>
            <a:r>
              <a:rPr lang="en-GB" b="1" dirty="0">
                <a:solidFill>
                  <a:srgbClr val="FF0000"/>
                </a:solidFill>
              </a:rPr>
              <a:t>to identify as that </a:t>
            </a:r>
            <a:r>
              <a:rPr lang="en-GB" b="1" dirty="0" err="1">
                <a:solidFill>
                  <a:srgbClr val="FF0000"/>
                </a:solidFill>
              </a:rPr>
              <a:t>ServiceAccount</a:t>
            </a:r>
            <a:r>
              <a:rPr lang="en-GB" dirty="0"/>
              <a:t>.</a:t>
            </a:r>
            <a:r>
              <a:rPr lang="en-PL" dirty="0"/>
              <a:t>”</a:t>
            </a:r>
            <a:br>
              <a:rPr lang="en-PL" dirty="0"/>
            </a:br>
            <a:br>
              <a:rPr lang="en-PL" dirty="0"/>
            </a:br>
            <a:r>
              <a:rPr lang="en-PL" dirty="0"/>
              <a:t>i.e Pods can identify as a specific ServiceAccount</a:t>
            </a:r>
          </a:p>
        </p:txBody>
      </p:sp>
    </p:spTree>
    <p:extLst>
      <p:ext uri="{BB962C8B-B14F-4D97-AF65-F5344CB8AC3E}">
        <p14:creationId xmlns:p14="http://schemas.microsoft.com/office/powerpoint/2010/main" val="1200593282"/>
      </p:ext>
    </p:extLst>
  </p:cSld>
  <p:clrMapOvr>
    <a:masterClrMapping/>
  </p:clrMapOvr>
</p:sld>
</file>

<file path=ppt/theme/theme1.xml><?xml version="1.0" encoding="utf-8"?>
<a:theme xmlns:a="http://schemas.openxmlformats.org/drawingml/2006/main" name="ParamountSD_PPT_Template_Basic">
  <a:themeElements>
    <a:clrScheme name="Custom 6">
      <a:dk1>
        <a:srgbClr val="000A3C"/>
      </a:dk1>
      <a:lt1>
        <a:srgbClr val="005FFF"/>
      </a:lt1>
      <a:dk2>
        <a:srgbClr val="FFFFFF"/>
      </a:dk2>
      <a:lt2>
        <a:srgbClr val="C2BFC1"/>
      </a:lt2>
      <a:accent1>
        <a:srgbClr val="005EFF"/>
      </a:accent1>
      <a:accent2>
        <a:srgbClr val="98BFFF"/>
      </a:accent2>
      <a:accent3>
        <a:srgbClr val="C1BEC1"/>
      </a:accent3>
      <a:accent4>
        <a:srgbClr val="FF008A"/>
      </a:accent4>
      <a:accent5>
        <a:srgbClr val="FFD300"/>
      </a:accent5>
      <a:accent6>
        <a:srgbClr val="02D0E5"/>
      </a:accent6>
      <a:hlink>
        <a:srgbClr val="0F5EFF"/>
      </a:hlink>
      <a:folHlink>
        <a:srgbClr val="FFFF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lIns="91440" tIns="45720" rIns="91440" bIns="0" rtlCol="0" anchor="b" anchorCtr="0">
        <a:noAutofit/>
      </a:bodyPr>
      <a:lstStyle>
        <a:defPPr algn="l">
          <a:defRPr dirty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Template_Peak_02112022" id="{F8DFF028-A0BC-4D40-A672-CA729D29690E}" vid="{072AB6AF-37FE-E848-8CE2-F8CB900AB9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ParamountSD_PPT_Template_Basic</Template>
  <TotalTime>15891</TotalTime>
  <Words>1315</Words>
  <Application>Microsoft Macintosh PowerPoint</Application>
  <PresentationFormat>Widescreen</PresentationFormat>
  <Paragraphs>176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Aptos</vt:lpstr>
      <vt:lpstr>Arial</vt:lpstr>
      <vt:lpstr>Consolas</vt:lpstr>
      <vt:lpstr>Impact</vt:lpstr>
      <vt:lpstr>STIXGeneral-Regular</vt:lpstr>
      <vt:lpstr>Wingdings</vt:lpstr>
      <vt:lpstr>ParamountSD_PPT_Template_Basic</vt:lpstr>
      <vt:lpstr>Service</vt:lpstr>
      <vt:lpstr>Demo  k8s/03_service/multiple_services.yaml (DNS resolution)</vt:lpstr>
      <vt:lpstr>Service vs Deployment</vt:lpstr>
      <vt:lpstr>PowerPoint Presentation</vt:lpstr>
      <vt:lpstr>Ingress</vt:lpstr>
      <vt:lpstr>PowerPoint Presentation</vt:lpstr>
      <vt:lpstr>PowerPoint Presentation</vt:lpstr>
      <vt:lpstr>Demo  k8s/04_ingress/two_services.yaml</vt:lpstr>
      <vt:lpstr>Service Accounts</vt:lpstr>
      <vt:lpstr>IRSA = IAM Roles for Service Accounts</vt:lpstr>
      <vt:lpstr>Amazon EKS Pod Identity Webhook</vt:lpstr>
      <vt:lpstr>PowerPoint Presentation</vt:lpstr>
      <vt:lpstr>Demo  aws/create/7_setup_irsa.sh  k8s/05_irsa</vt:lpstr>
      <vt:lpstr>Helm</vt:lpstr>
      <vt:lpstr>PowerPoint Presentation</vt:lpstr>
      <vt:lpstr>PowerPoint Presentation</vt:lpstr>
      <vt:lpstr>GO templates</vt:lpstr>
      <vt:lpstr>Demo  aws/create/5_create_ingress_controller.sh aws/create/8_install_keda.sh  (as regular package manager: helm install)</vt:lpstr>
      <vt:lpstr>Demo  k8s/06_helm (helm template)</vt:lpstr>
      <vt:lpstr>ArgoCD</vt:lpstr>
      <vt:lpstr>PowerPoint Presentation</vt:lpstr>
      <vt:lpstr>Demo  k8s/07_argo</vt:lpstr>
      <vt:lpstr>UP applications setup in EKS</vt:lpstr>
      <vt:lpstr>PowerPoint Presentation</vt:lpstr>
      <vt:lpstr>Demo  apply change in GH repo (source) and see changes reflected in k8s cluster (target)</vt:lpstr>
      <vt:lpstr>UP pull request merge</vt:lpstr>
      <vt:lpstr>UP service restart (e.g. after configuration change)</vt:lpstr>
      <vt:lpstr>UP ‘perf’ service horizontal scaling </vt:lpstr>
      <vt:lpstr>UP autoscaling (Keda)</vt:lpstr>
      <vt:lpstr>Keda</vt:lpstr>
      <vt:lpstr>Sources</vt:lpstr>
      <vt:lpstr>Terraform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Wit, Michal</dc:creator>
  <cp:lastModifiedBy>Wit, Michal</cp:lastModifiedBy>
  <cp:revision>17</cp:revision>
  <dcterms:created xsi:type="dcterms:W3CDTF">2025-10-09T14:39:58Z</dcterms:created>
  <dcterms:modified xsi:type="dcterms:W3CDTF">2025-10-24T10:41:03Z</dcterms:modified>
</cp:coreProperties>
</file>

<file path=docProps/thumbnail.jpeg>
</file>